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66"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Gelasio"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63" autoAdjust="0"/>
    <p:restoredTop sz="94610"/>
  </p:normalViewPr>
  <p:slideViewPr>
    <p:cSldViewPr snapToGrid="0" snapToObjects="1">
      <p:cViewPr>
        <p:scale>
          <a:sx n="66" d="100"/>
          <a:sy n="66" d="100"/>
        </p:scale>
        <p:origin x="427"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849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17878"/>
            <a:ext cx="7556421" cy="3912870"/>
          </a:xfrm>
          <a:prstGeom prst="rect">
            <a:avLst/>
          </a:prstGeom>
          <a:noFill/>
          <a:ln/>
        </p:spPr>
        <p:txBody>
          <a:bodyPr wrap="square" lIns="0" tIns="0" rIns="0" bIns="0" rtlCol="0" anchor="t"/>
          <a:lstStyle/>
          <a:p>
            <a:pPr marL="0" indent="0">
              <a:lnSpc>
                <a:spcPts val="7700"/>
              </a:lnSpc>
              <a:buNone/>
            </a:pPr>
            <a:r>
              <a:rPr lang="en-US" sz="6150" dirty="0">
                <a:solidFill>
                  <a:srgbClr val="484237"/>
                </a:solidFill>
                <a:latin typeface="Gelasio" pitchFamily="34" charset="0"/>
                <a:ea typeface="Gelasio" pitchFamily="34" charset="-122"/>
                <a:cs typeface="Gelasio" pitchFamily="34" charset="-120"/>
              </a:rPr>
              <a:t>Creating Visualizations Using AWS S3 and AWS QuickSight</a:t>
            </a:r>
            <a:endParaRPr lang="en-US" sz="6150" dirty="0"/>
          </a:p>
        </p:txBody>
      </p:sp>
      <p:sp>
        <p:nvSpPr>
          <p:cNvPr id="4" name="Text 1"/>
          <p:cNvSpPr/>
          <p:nvPr/>
        </p:nvSpPr>
        <p:spPr>
          <a:xfrm>
            <a:off x="793790" y="5370909"/>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Dive into the world of data visualization with AWS S3 and AWS QuickSight! This presentation will guide you through using these powerful tools to create insightful and engaging visuals from your data.</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41045" y="601623"/>
            <a:ext cx="9733002" cy="661630"/>
          </a:xfrm>
          <a:prstGeom prst="rect">
            <a:avLst/>
          </a:prstGeom>
          <a:noFill/>
          <a:ln/>
        </p:spPr>
        <p:txBody>
          <a:bodyPr wrap="none" lIns="0" tIns="0" rIns="0" bIns="0" rtlCol="0" anchor="t"/>
          <a:lstStyle/>
          <a:p>
            <a:pPr marL="0" indent="0">
              <a:lnSpc>
                <a:spcPts val="5200"/>
              </a:lnSpc>
              <a:buNone/>
            </a:pPr>
            <a:r>
              <a:rPr lang="en-US" sz="4150" dirty="0">
                <a:solidFill>
                  <a:srgbClr val="484237"/>
                </a:solidFill>
                <a:latin typeface="Gelasio" pitchFamily="34" charset="0"/>
                <a:ea typeface="Gelasio" pitchFamily="34" charset="-122"/>
                <a:cs typeface="Gelasio" pitchFamily="34" charset="-120"/>
              </a:rPr>
              <a:t>Automating Visualization Generation</a:t>
            </a:r>
            <a:endParaRPr lang="en-US" sz="4150" dirty="0"/>
          </a:p>
        </p:txBody>
      </p:sp>
      <p:sp>
        <p:nvSpPr>
          <p:cNvPr id="3" name="Text 1"/>
          <p:cNvSpPr/>
          <p:nvPr/>
        </p:nvSpPr>
        <p:spPr>
          <a:xfrm>
            <a:off x="741045" y="1686639"/>
            <a:ext cx="13148310" cy="338614"/>
          </a:xfrm>
          <a:prstGeom prst="rect">
            <a:avLst/>
          </a:prstGeom>
          <a:noFill/>
          <a:ln/>
        </p:spPr>
        <p:txBody>
          <a:bodyPr wrap="non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AWS QuickSight offers features to automate the generation of visualizations, saving time and streamlining your data analysis workflow.</a:t>
            </a:r>
            <a:endParaRPr lang="en-US" sz="1650" dirty="0"/>
          </a:p>
        </p:txBody>
      </p:sp>
      <p:pic>
        <p:nvPicPr>
          <p:cNvPr id="4" name="Image 0" descr="preencoded.png"/>
          <p:cNvPicPr>
            <a:picLocks noChangeAspect="1"/>
          </p:cNvPicPr>
          <p:nvPr/>
        </p:nvPicPr>
        <p:blipFill>
          <a:blip r:embed="rId3"/>
          <a:stretch>
            <a:fillRect/>
          </a:stretch>
        </p:blipFill>
        <p:spPr>
          <a:xfrm>
            <a:off x="741045" y="2263378"/>
            <a:ext cx="6415326" cy="3964900"/>
          </a:xfrm>
          <a:prstGeom prst="rect">
            <a:avLst/>
          </a:prstGeom>
        </p:spPr>
      </p:pic>
      <p:sp>
        <p:nvSpPr>
          <p:cNvPr id="5" name="Text 2"/>
          <p:cNvSpPr/>
          <p:nvPr/>
        </p:nvSpPr>
        <p:spPr>
          <a:xfrm>
            <a:off x="741045" y="6492835"/>
            <a:ext cx="2646640" cy="330756"/>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pitchFamily="34" charset="0"/>
                <a:ea typeface="Gelasio" pitchFamily="34" charset="-122"/>
                <a:cs typeface="Gelasio" pitchFamily="34" charset="-120"/>
              </a:rPr>
              <a:t>Scheduled Refresh</a:t>
            </a:r>
            <a:endParaRPr lang="en-US" sz="2050" dirty="0"/>
          </a:p>
        </p:txBody>
      </p:sp>
      <p:sp>
        <p:nvSpPr>
          <p:cNvPr id="6" name="Text 3"/>
          <p:cNvSpPr/>
          <p:nvPr/>
        </p:nvSpPr>
        <p:spPr>
          <a:xfrm>
            <a:off x="741045" y="6950512"/>
            <a:ext cx="6415326" cy="677228"/>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Automate visualization updates based on a defined schedule to keep your dashboards up-to-date with the latest data.</a:t>
            </a:r>
            <a:endParaRPr lang="en-US" sz="1650" dirty="0"/>
          </a:p>
        </p:txBody>
      </p:sp>
      <p:pic>
        <p:nvPicPr>
          <p:cNvPr id="7" name="Image 1" descr="preencoded.png"/>
          <p:cNvPicPr>
            <a:picLocks noChangeAspect="1"/>
          </p:cNvPicPr>
          <p:nvPr/>
        </p:nvPicPr>
        <p:blipFill>
          <a:blip r:embed="rId4"/>
          <a:stretch>
            <a:fillRect/>
          </a:stretch>
        </p:blipFill>
        <p:spPr>
          <a:xfrm>
            <a:off x="7473910" y="2263378"/>
            <a:ext cx="6415445" cy="3965019"/>
          </a:xfrm>
          <a:prstGeom prst="rect">
            <a:avLst/>
          </a:prstGeom>
        </p:spPr>
      </p:pic>
      <p:sp>
        <p:nvSpPr>
          <p:cNvPr id="8" name="Text 4"/>
          <p:cNvSpPr/>
          <p:nvPr/>
        </p:nvSpPr>
        <p:spPr>
          <a:xfrm>
            <a:off x="7473910" y="6492954"/>
            <a:ext cx="2646640" cy="330756"/>
          </a:xfrm>
          <a:prstGeom prst="rect">
            <a:avLst/>
          </a:prstGeom>
          <a:noFill/>
          <a:ln/>
        </p:spPr>
        <p:txBody>
          <a:bodyPr wrap="none" lIns="0" tIns="0" rIns="0" bIns="0" rtlCol="0" anchor="t"/>
          <a:lstStyle/>
          <a:p>
            <a:pPr marL="0" indent="0" algn="l">
              <a:lnSpc>
                <a:spcPts val="2600"/>
              </a:lnSpc>
              <a:buNone/>
            </a:pPr>
            <a:r>
              <a:rPr lang="en-US" sz="2050" dirty="0">
                <a:solidFill>
                  <a:srgbClr val="746558"/>
                </a:solidFill>
                <a:latin typeface="Gelasio" pitchFamily="34" charset="0"/>
                <a:ea typeface="Gelasio" pitchFamily="34" charset="-122"/>
                <a:cs typeface="Gelasio" pitchFamily="34" charset="-120"/>
              </a:rPr>
              <a:t>Data Pipelines</a:t>
            </a:r>
            <a:endParaRPr lang="en-US" sz="2050" dirty="0"/>
          </a:p>
        </p:txBody>
      </p:sp>
      <p:sp>
        <p:nvSpPr>
          <p:cNvPr id="9" name="Text 5"/>
          <p:cNvSpPr/>
          <p:nvPr/>
        </p:nvSpPr>
        <p:spPr>
          <a:xfrm>
            <a:off x="7473910" y="6950631"/>
            <a:ext cx="6415445" cy="677228"/>
          </a:xfrm>
          <a:prstGeom prst="rect">
            <a:avLst/>
          </a:prstGeom>
          <a:noFill/>
          <a:ln/>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Integrate data pipelines to seamlessly update your datasets and visualizations based on data changes.</a:t>
            </a:r>
            <a:endParaRPr lang="en-US" sz="1650" dirty="0"/>
          </a:p>
        </p:txBody>
      </p:sp>
      <p:sp>
        <p:nvSpPr>
          <p:cNvPr id="10" name="TextBox 9">
            <a:extLst>
              <a:ext uri="{FF2B5EF4-FFF2-40B4-BE49-F238E27FC236}">
                <a16:creationId xmlns:a16="http://schemas.microsoft.com/office/drawing/2014/main" id="{5241D52C-D3B5-6D0A-CBF8-B5EEFA3E4D1E}"/>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10</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5420" y="901541"/>
            <a:ext cx="7685961" cy="1301829"/>
          </a:xfrm>
          <a:prstGeom prst="rect">
            <a:avLst/>
          </a:prstGeom>
          <a:noFill/>
          <a:ln/>
        </p:spPr>
        <p:txBody>
          <a:bodyPr wrap="square" lIns="0" tIns="0" rIns="0" bIns="0" rtlCol="0" anchor="t"/>
          <a:lstStyle/>
          <a:p>
            <a:pPr marL="0" indent="0">
              <a:lnSpc>
                <a:spcPts val="5100"/>
              </a:lnSpc>
              <a:buNone/>
            </a:pPr>
            <a:r>
              <a:rPr lang="en-US" sz="4100" dirty="0">
                <a:solidFill>
                  <a:srgbClr val="484237"/>
                </a:solidFill>
                <a:latin typeface="Gelasio" pitchFamily="34" charset="0"/>
                <a:ea typeface="Gelasio" pitchFamily="34" charset="-122"/>
                <a:cs typeface="Gelasio" pitchFamily="34" charset="-120"/>
              </a:rPr>
              <a:t>Best Practices and Troubleshooting</a:t>
            </a:r>
            <a:endParaRPr lang="en-US" sz="4100" dirty="0"/>
          </a:p>
        </p:txBody>
      </p:sp>
      <p:sp>
        <p:nvSpPr>
          <p:cNvPr id="4" name="Text 1"/>
          <p:cNvSpPr/>
          <p:nvPr/>
        </p:nvSpPr>
        <p:spPr>
          <a:xfrm>
            <a:off x="6215420" y="2515791"/>
            <a:ext cx="7685961" cy="666750"/>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Follow best practices and be prepared to troubleshoot any challenges that might arise during your data visualization journey.</a:t>
            </a:r>
            <a:endParaRPr lang="en-US" sz="1600" dirty="0"/>
          </a:p>
        </p:txBody>
      </p:sp>
      <p:sp>
        <p:nvSpPr>
          <p:cNvPr id="5" name="Shape 2"/>
          <p:cNvSpPr/>
          <p:nvPr/>
        </p:nvSpPr>
        <p:spPr>
          <a:xfrm>
            <a:off x="6215420" y="3651171"/>
            <a:ext cx="468630" cy="468630"/>
          </a:xfrm>
          <a:prstGeom prst="roundRect">
            <a:avLst>
              <a:gd name="adj" fmla="val 6668"/>
            </a:avLst>
          </a:prstGeom>
          <a:solidFill>
            <a:srgbClr val="EEE8DD"/>
          </a:solidFill>
          <a:ln/>
        </p:spPr>
      </p:sp>
      <p:sp>
        <p:nvSpPr>
          <p:cNvPr id="6" name="Text 3"/>
          <p:cNvSpPr/>
          <p:nvPr/>
        </p:nvSpPr>
        <p:spPr>
          <a:xfrm>
            <a:off x="6376035" y="3729276"/>
            <a:ext cx="147399" cy="312420"/>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pitchFamily="34" charset="0"/>
                <a:ea typeface="Gelasio" pitchFamily="34" charset="-122"/>
                <a:cs typeface="Gelasio" pitchFamily="34" charset="-120"/>
              </a:rPr>
              <a:t>1</a:t>
            </a:r>
            <a:endParaRPr lang="en-US" sz="2450" dirty="0"/>
          </a:p>
        </p:txBody>
      </p:sp>
      <p:sp>
        <p:nvSpPr>
          <p:cNvPr id="7" name="Text 4"/>
          <p:cNvSpPr/>
          <p:nvPr/>
        </p:nvSpPr>
        <p:spPr>
          <a:xfrm>
            <a:off x="6892290" y="3651171"/>
            <a:ext cx="2603778" cy="325398"/>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pitchFamily="34" charset="0"/>
                <a:ea typeface="Gelasio" pitchFamily="34" charset="-122"/>
                <a:cs typeface="Gelasio" pitchFamily="34" charset="-120"/>
              </a:rPr>
              <a:t>Data Quality</a:t>
            </a:r>
            <a:endParaRPr lang="en-US" sz="2050" dirty="0"/>
          </a:p>
        </p:txBody>
      </p:sp>
      <p:sp>
        <p:nvSpPr>
          <p:cNvPr id="8" name="Text 5"/>
          <p:cNvSpPr/>
          <p:nvPr/>
        </p:nvSpPr>
        <p:spPr>
          <a:xfrm>
            <a:off x="6892290" y="4101465"/>
            <a:ext cx="3062049" cy="1000125"/>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Ensure data quality by cleaning and preparing your data before creating visualizations.</a:t>
            </a:r>
            <a:endParaRPr lang="en-US" sz="1600" dirty="0"/>
          </a:p>
        </p:txBody>
      </p:sp>
      <p:sp>
        <p:nvSpPr>
          <p:cNvPr id="9" name="Shape 6"/>
          <p:cNvSpPr/>
          <p:nvPr/>
        </p:nvSpPr>
        <p:spPr>
          <a:xfrm>
            <a:off x="10162580" y="3651171"/>
            <a:ext cx="468630" cy="468630"/>
          </a:xfrm>
          <a:prstGeom prst="roundRect">
            <a:avLst>
              <a:gd name="adj" fmla="val 6668"/>
            </a:avLst>
          </a:prstGeom>
          <a:solidFill>
            <a:srgbClr val="EEE8DD"/>
          </a:solidFill>
          <a:ln/>
        </p:spPr>
      </p:sp>
      <p:sp>
        <p:nvSpPr>
          <p:cNvPr id="10" name="Text 7"/>
          <p:cNvSpPr/>
          <p:nvPr/>
        </p:nvSpPr>
        <p:spPr>
          <a:xfrm>
            <a:off x="10302121" y="3729276"/>
            <a:ext cx="189428" cy="312420"/>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pitchFamily="34" charset="0"/>
                <a:ea typeface="Gelasio" pitchFamily="34" charset="-122"/>
                <a:cs typeface="Gelasio" pitchFamily="34" charset="-120"/>
              </a:rPr>
              <a:t>2</a:t>
            </a:r>
            <a:endParaRPr lang="en-US" sz="2450" dirty="0"/>
          </a:p>
        </p:txBody>
      </p:sp>
      <p:sp>
        <p:nvSpPr>
          <p:cNvPr id="11" name="Text 8"/>
          <p:cNvSpPr/>
          <p:nvPr/>
        </p:nvSpPr>
        <p:spPr>
          <a:xfrm>
            <a:off x="10839450" y="3651171"/>
            <a:ext cx="2931081" cy="325398"/>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pitchFamily="34" charset="0"/>
                <a:ea typeface="Gelasio" pitchFamily="34" charset="-122"/>
                <a:cs typeface="Gelasio" pitchFamily="34" charset="-120"/>
              </a:rPr>
              <a:t>Visualization Selection</a:t>
            </a:r>
            <a:endParaRPr lang="en-US" sz="2050" dirty="0"/>
          </a:p>
        </p:txBody>
      </p:sp>
      <p:sp>
        <p:nvSpPr>
          <p:cNvPr id="12" name="Text 9"/>
          <p:cNvSpPr/>
          <p:nvPr/>
        </p:nvSpPr>
        <p:spPr>
          <a:xfrm>
            <a:off x="10839450" y="4101465"/>
            <a:ext cx="3062049" cy="1000125"/>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Choose the right visualization type based on your data and the message you want to convey.</a:t>
            </a:r>
            <a:endParaRPr lang="en-US" sz="1600" dirty="0"/>
          </a:p>
        </p:txBody>
      </p:sp>
      <p:sp>
        <p:nvSpPr>
          <p:cNvPr id="13" name="Shape 10"/>
          <p:cNvSpPr/>
          <p:nvPr/>
        </p:nvSpPr>
        <p:spPr>
          <a:xfrm>
            <a:off x="6215420" y="5544145"/>
            <a:ext cx="468630" cy="468630"/>
          </a:xfrm>
          <a:prstGeom prst="roundRect">
            <a:avLst>
              <a:gd name="adj" fmla="val 6668"/>
            </a:avLst>
          </a:prstGeom>
          <a:solidFill>
            <a:srgbClr val="EEE8DD"/>
          </a:solidFill>
          <a:ln/>
        </p:spPr>
      </p:sp>
      <p:sp>
        <p:nvSpPr>
          <p:cNvPr id="14" name="Text 11"/>
          <p:cNvSpPr/>
          <p:nvPr/>
        </p:nvSpPr>
        <p:spPr>
          <a:xfrm>
            <a:off x="6355556" y="5622250"/>
            <a:ext cx="188357" cy="312420"/>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pitchFamily="34" charset="0"/>
                <a:ea typeface="Gelasio" pitchFamily="34" charset="-122"/>
                <a:cs typeface="Gelasio" pitchFamily="34" charset="-120"/>
              </a:rPr>
              <a:t>3</a:t>
            </a:r>
            <a:endParaRPr lang="en-US" sz="2450" dirty="0"/>
          </a:p>
        </p:txBody>
      </p:sp>
      <p:sp>
        <p:nvSpPr>
          <p:cNvPr id="15" name="Text 12"/>
          <p:cNvSpPr/>
          <p:nvPr/>
        </p:nvSpPr>
        <p:spPr>
          <a:xfrm>
            <a:off x="6892290" y="5544145"/>
            <a:ext cx="2603778" cy="325398"/>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pitchFamily="34" charset="0"/>
                <a:ea typeface="Gelasio" pitchFamily="34" charset="-122"/>
                <a:cs typeface="Gelasio" pitchFamily="34" charset="-120"/>
              </a:rPr>
              <a:t>Accessibility</a:t>
            </a:r>
            <a:endParaRPr lang="en-US" sz="2050" dirty="0"/>
          </a:p>
        </p:txBody>
      </p:sp>
      <p:sp>
        <p:nvSpPr>
          <p:cNvPr id="16" name="Text 13"/>
          <p:cNvSpPr/>
          <p:nvPr/>
        </p:nvSpPr>
        <p:spPr>
          <a:xfrm>
            <a:off x="6892290" y="5994440"/>
            <a:ext cx="3062049" cy="1000125"/>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Design visualizations that are accessible to all users, regardless of their abilities.</a:t>
            </a:r>
            <a:endParaRPr lang="en-US" sz="1600" dirty="0"/>
          </a:p>
        </p:txBody>
      </p:sp>
      <p:sp>
        <p:nvSpPr>
          <p:cNvPr id="17" name="Shape 14"/>
          <p:cNvSpPr/>
          <p:nvPr/>
        </p:nvSpPr>
        <p:spPr>
          <a:xfrm>
            <a:off x="10162580" y="5544145"/>
            <a:ext cx="468630" cy="468630"/>
          </a:xfrm>
          <a:prstGeom prst="roundRect">
            <a:avLst>
              <a:gd name="adj" fmla="val 6668"/>
            </a:avLst>
          </a:prstGeom>
          <a:solidFill>
            <a:srgbClr val="EEE8DD"/>
          </a:solidFill>
          <a:ln/>
        </p:spPr>
      </p:sp>
      <p:sp>
        <p:nvSpPr>
          <p:cNvPr id="18" name="Text 15"/>
          <p:cNvSpPr/>
          <p:nvPr/>
        </p:nvSpPr>
        <p:spPr>
          <a:xfrm>
            <a:off x="10299383" y="5622250"/>
            <a:ext cx="194905" cy="312420"/>
          </a:xfrm>
          <a:prstGeom prst="rect">
            <a:avLst/>
          </a:prstGeom>
          <a:noFill/>
          <a:ln/>
        </p:spPr>
        <p:txBody>
          <a:bodyPr wrap="none" lIns="0" tIns="0" rIns="0" bIns="0" rtlCol="0" anchor="t"/>
          <a:lstStyle/>
          <a:p>
            <a:pPr marL="0" indent="0" algn="ctr">
              <a:lnSpc>
                <a:spcPts val="2450"/>
              </a:lnSpc>
              <a:buNone/>
            </a:pPr>
            <a:r>
              <a:rPr lang="en-US" sz="2450" dirty="0">
                <a:solidFill>
                  <a:srgbClr val="746558"/>
                </a:solidFill>
                <a:latin typeface="Gelasio" pitchFamily="34" charset="0"/>
                <a:ea typeface="Gelasio" pitchFamily="34" charset="-122"/>
                <a:cs typeface="Gelasio" pitchFamily="34" charset="-120"/>
              </a:rPr>
              <a:t>4</a:t>
            </a:r>
            <a:endParaRPr lang="en-US" sz="2450" dirty="0"/>
          </a:p>
        </p:txBody>
      </p:sp>
      <p:sp>
        <p:nvSpPr>
          <p:cNvPr id="19" name="Text 16"/>
          <p:cNvSpPr/>
          <p:nvPr/>
        </p:nvSpPr>
        <p:spPr>
          <a:xfrm>
            <a:off x="10839450" y="5544145"/>
            <a:ext cx="2603778" cy="325398"/>
          </a:xfrm>
          <a:prstGeom prst="rect">
            <a:avLst/>
          </a:prstGeom>
          <a:noFill/>
          <a:ln/>
        </p:spPr>
        <p:txBody>
          <a:bodyPr wrap="none" lIns="0" tIns="0" rIns="0" bIns="0" rtlCol="0" anchor="t"/>
          <a:lstStyle/>
          <a:p>
            <a:pPr marL="0" indent="0">
              <a:lnSpc>
                <a:spcPts val="2550"/>
              </a:lnSpc>
              <a:buNone/>
            </a:pPr>
            <a:r>
              <a:rPr lang="en-US" sz="2050" dirty="0">
                <a:solidFill>
                  <a:srgbClr val="746558"/>
                </a:solidFill>
                <a:latin typeface="Gelasio" pitchFamily="34" charset="0"/>
                <a:ea typeface="Gelasio" pitchFamily="34" charset="-122"/>
                <a:cs typeface="Gelasio" pitchFamily="34" charset="-120"/>
              </a:rPr>
              <a:t>Troubleshooting</a:t>
            </a:r>
            <a:endParaRPr lang="en-US" sz="2050" dirty="0"/>
          </a:p>
        </p:txBody>
      </p:sp>
      <p:sp>
        <p:nvSpPr>
          <p:cNvPr id="20" name="Text 17"/>
          <p:cNvSpPr/>
          <p:nvPr/>
        </p:nvSpPr>
        <p:spPr>
          <a:xfrm>
            <a:off x="10839450" y="5994440"/>
            <a:ext cx="3062049" cy="1333500"/>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Utilize QuickSight's troubleshooting tools and documentation to address any issues.</a:t>
            </a:r>
            <a:endParaRPr lang="en-US" sz="1600" dirty="0"/>
          </a:p>
        </p:txBody>
      </p:sp>
      <p:sp>
        <p:nvSpPr>
          <p:cNvPr id="21" name="TextBox 20">
            <a:extLst>
              <a:ext uri="{FF2B5EF4-FFF2-40B4-BE49-F238E27FC236}">
                <a16:creationId xmlns:a16="http://schemas.microsoft.com/office/drawing/2014/main" id="{B252B288-1FEA-3398-BD92-FFB47D214128}"/>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11</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45976"/>
            <a:ext cx="7436882"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pitchFamily="34" charset="0"/>
                <a:ea typeface="Gelasio" pitchFamily="34" charset="-122"/>
                <a:cs typeface="Gelasio" pitchFamily="34" charset="-120"/>
              </a:rPr>
              <a:t>Conclusion and Next Steps</a:t>
            </a:r>
            <a:endParaRPr lang="en-US" sz="4450" dirty="0"/>
          </a:p>
        </p:txBody>
      </p:sp>
      <p:sp>
        <p:nvSpPr>
          <p:cNvPr id="4" name="Text 1"/>
          <p:cNvSpPr/>
          <p:nvPr/>
        </p:nvSpPr>
        <p:spPr>
          <a:xfrm>
            <a:off x="793790" y="4094917"/>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AWS S3 and AWS QuickSight provide a powerful combination for creating and sharing impactful data visualizations. Explore the full potential of these services to gain deeper insights and make data-driven decisions.</a:t>
            </a:r>
            <a:endParaRPr lang="en-US" sz="1750" dirty="0"/>
          </a:p>
        </p:txBody>
      </p:sp>
      <p:sp>
        <p:nvSpPr>
          <p:cNvPr id="5" name="TextBox 4">
            <a:extLst>
              <a:ext uri="{FF2B5EF4-FFF2-40B4-BE49-F238E27FC236}">
                <a16:creationId xmlns:a16="http://schemas.microsoft.com/office/drawing/2014/main" id="{C8A0FD8A-44C7-833F-DF66-BEE4D4FD5E99}"/>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12</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29847"/>
            <a:ext cx="10157222"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pitchFamily="34" charset="0"/>
                <a:ea typeface="Gelasio" pitchFamily="34" charset="-122"/>
                <a:cs typeface="Gelasio" pitchFamily="34" charset="-120"/>
              </a:rPr>
              <a:t>AWS S3: Storing and Accessing Data</a:t>
            </a:r>
            <a:endParaRPr lang="en-US" sz="4450" dirty="0"/>
          </a:p>
        </p:txBody>
      </p:sp>
      <p:sp>
        <p:nvSpPr>
          <p:cNvPr id="3" name="Text 1"/>
          <p:cNvSpPr/>
          <p:nvPr/>
        </p:nvSpPr>
        <p:spPr>
          <a:xfrm>
            <a:off x="793790" y="2792254"/>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Amazon Simple Storage Service (S3) is a secure and scalable object storage service that provides a cost-effective way to store data. You can access data from your S3 buckets directly within AWS QuickSight.</a:t>
            </a:r>
            <a:endParaRPr lang="en-US" sz="1750" dirty="0"/>
          </a:p>
        </p:txBody>
      </p:sp>
      <p:sp>
        <p:nvSpPr>
          <p:cNvPr id="4" name="Text 2"/>
          <p:cNvSpPr/>
          <p:nvPr/>
        </p:nvSpPr>
        <p:spPr>
          <a:xfrm>
            <a:off x="793790"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Scalability</a:t>
            </a:r>
            <a:endParaRPr lang="en-US" sz="2200" dirty="0"/>
          </a:p>
        </p:txBody>
      </p:sp>
      <p:sp>
        <p:nvSpPr>
          <p:cNvPr id="5" name="Text 3"/>
          <p:cNvSpPr/>
          <p:nvPr/>
        </p:nvSpPr>
        <p:spPr>
          <a:xfrm>
            <a:off x="793790" y="458116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S3 is designed for massive data storage, offering virtually unlimited storage capacity. You can store terabytes or even petabytes of data with ease.</a:t>
            </a:r>
            <a:endParaRPr lang="en-US" sz="1750" dirty="0"/>
          </a:p>
        </p:txBody>
      </p:sp>
      <p:sp>
        <p:nvSpPr>
          <p:cNvPr id="6" name="Text 4"/>
          <p:cNvSpPr/>
          <p:nvPr/>
        </p:nvSpPr>
        <p:spPr>
          <a:xfrm>
            <a:off x="5332928"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Durability</a:t>
            </a:r>
            <a:endParaRPr lang="en-US" sz="2200" dirty="0"/>
          </a:p>
        </p:txBody>
      </p:sp>
      <p:sp>
        <p:nvSpPr>
          <p:cNvPr id="7" name="Text 5"/>
          <p:cNvSpPr/>
          <p:nvPr/>
        </p:nvSpPr>
        <p:spPr>
          <a:xfrm>
            <a:off x="5332928" y="4581168"/>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S3 offers a high level of durability, ensuring your data is safe and protected from failures. Your data is replicated across multiple availability zones for redundancy.</a:t>
            </a:r>
            <a:endParaRPr lang="en-US" sz="1750" dirty="0"/>
          </a:p>
        </p:txBody>
      </p:sp>
      <p:sp>
        <p:nvSpPr>
          <p:cNvPr id="8" name="Text 6"/>
          <p:cNvSpPr/>
          <p:nvPr/>
        </p:nvSpPr>
        <p:spPr>
          <a:xfrm>
            <a:off x="9872067" y="400002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Security</a:t>
            </a:r>
            <a:endParaRPr lang="en-US" sz="2200" dirty="0"/>
          </a:p>
        </p:txBody>
      </p:sp>
      <p:sp>
        <p:nvSpPr>
          <p:cNvPr id="9" name="Text 7"/>
          <p:cNvSpPr/>
          <p:nvPr/>
        </p:nvSpPr>
        <p:spPr>
          <a:xfrm>
            <a:off x="9872067" y="4581168"/>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S3 implements robust security measures, including encryption and access control mechanisms, to safeguard your data and meet compliance requirements.</a:t>
            </a:r>
            <a:endParaRPr lang="en-US" sz="1750" dirty="0"/>
          </a:p>
        </p:txBody>
      </p:sp>
      <p:sp>
        <p:nvSpPr>
          <p:cNvPr id="10" name="TextBox 9">
            <a:extLst>
              <a:ext uri="{FF2B5EF4-FFF2-40B4-BE49-F238E27FC236}">
                <a16:creationId xmlns:a16="http://schemas.microsoft.com/office/drawing/2014/main" id="{1AC7426A-9E58-4106-8E86-168FBFADA63F}"/>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2</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975842"/>
            <a:ext cx="10157222" cy="708779"/>
          </a:xfrm>
          <a:prstGeom prst="rect">
            <a:avLst/>
          </a:prstGeom>
          <a:noFill/>
          <a:ln/>
        </p:spPr>
        <p:txBody>
          <a:bodyPr wrap="none" lIns="0" tIns="0" rIns="0" bIns="0" rtlCol="0" anchor="t"/>
          <a:lstStyle/>
          <a:p>
            <a:pPr marL="0" indent="0">
              <a:lnSpc>
                <a:spcPts val="5550"/>
              </a:lnSpc>
              <a:buNone/>
            </a:pPr>
            <a:r>
              <a:rPr lang="en-US" sz="4450" dirty="0">
                <a:solidFill>
                  <a:srgbClr val="484237"/>
                </a:solidFill>
                <a:latin typeface="Gelasio" pitchFamily="34" charset="0"/>
                <a:ea typeface="Gelasio" pitchFamily="34" charset="-122"/>
                <a:cs typeface="Gelasio" pitchFamily="34" charset="-120"/>
              </a:rPr>
              <a:t>AWS S3: Storing and Accessing Data</a:t>
            </a:r>
            <a:endParaRPr lang="en-US" sz="4450" dirty="0"/>
          </a:p>
        </p:txBody>
      </p:sp>
      <p:sp>
        <p:nvSpPr>
          <p:cNvPr id="3" name="Text 1"/>
          <p:cNvSpPr/>
          <p:nvPr/>
        </p:nvSpPr>
        <p:spPr>
          <a:xfrm>
            <a:off x="793790" y="3138249"/>
            <a:ext cx="13042821" cy="725805"/>
          </a:xfrm>
          <a:prstGeom prst="rect">
            <a:avLst/>
          </a:prstGeom>
          <a:noFill/>
          <a:ln/>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AWS S3 is a highly scalable and secure cloud storage service. Use S3 buckets to store your data, whether it's raw data files, CSV spreadsheets, or structured databases. The data is accessible from anywhere in the world.</a:t>
            </a:r>
            <a:endParaRPr lang="en-US" sz="1750" dirty="0"/>
          </a:p>
        </p:txBody>
      </p:sp>
      <p:sp>
        <p:nvSpPr>
          <p:cNvPr id="4" name="Text 2"/>
          <p:cNvSpPr/>
          <p:nvPr/>
        </p:nvSpPr>
        <p:spPr>
          <a:xfrm>
            <a:off x="793790" y="43460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Key Features</a:t>
            </a:r>
            <a:endParaRPr lang="en-US" sz="2200" dirty="0"/>
          </a:p>
        </p:txBody>
      </p:sp>
      <p:sp>
        <p:nvSpPr>
          <p:cNvPr id="5" name="Text 3"/>
          <p:cNvSpPr/>
          <p:nvPr/>
        </p:nvSpPr>
        <p:spPr>
          <a:xfrm>
            <a:off x="1156692" y="4927163"/>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Object-based storage</a:t>
            </a:r>
            <a:endParaRPr lang="en-US" sz="1750" dirty="0"/>
          </a:p>
        </p:txBody>
      </p:sp>
      <p:sp>
        <p:nvSpPr>
          <p:cNvPr id="6" name="Text 4"/>
          <p:cNvSpPr/>
          <p:nvPr/>
        </p:nvSpPr>
        <p:spPr>
          <a:xfrm>
            <a:off x="1156692" y="5369362"/>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High availability and durability</a:t>
            </a:r>
            <a:endParaRPr lang="en-US" sz="1750" dirty="0"/>
          </a:p>
        </p:txBody>
      </p:sp>
      <p:sp>
        <p:nvSpPr>
          <p:cNvPr id="7" name="Text 5"/>
          <p:cNvSpPr/>
          <p:nvPr/>
        </p:nvSpPr>
        <p:spPr>
          <a:xfrm>
            <a:off x="1156692" y="5811560"/>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Flexible access control</a:t>
            </a:r>
            <a:endParaRPr lang="en-US" sz="1750" dirty="0"/>
          </a:p>
        </p:txBody>
      </p:sp>
      <p:sp>
        <p:nvSpPr>
          <p:cNvPr id="8" name="Text 6"/>
          <p:cNvSpPr/>
          <p:nvPr/>
        </p:nvSpPr>
        <p:spPr>
          <a:xfrm>
            <a:off x="5332928" y="43460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Use Cases</a:t>
            </a:r>
            <a:endParaRPr lang="en-US" sz="2200" dirty="0"/>
          </a:p>
        </p:txBody>
      </p:sp>
      <p:sp>
        <p:nvSpPr>
          <p:cNvPr id="9" name="Text 7"/>
          <p:cNvSpPr/>
          <p:nvPr/>
        </p:nvSpPr>
        <p:spPr>
          <a:xfrm>
            <a:off x="5695831" y="4927163"/>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Data warehousing</a:t>
            </a:r>
            <a:endParaRPr lang="en-US" sz="1750" dirty="0"/>
          </a:p>
        </p:txBody>
      </p:sp>
      <p:sp>
        <p:nvSpPr>
          <p:cNvPr id="10" name="Text 8"/>
          <p:cNvSpPr/>
          <p:nvPr/>
        </p:nvSpPr>
        <p:spPr>
          <a:xfrm>
            <a:off x="5695831" y="5369362"/>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Backup and recovery</a:t>
            </a:r>
            <a:endParaRPr lang="en-US" sz="1750" dirty="0"/>
          </a:p>
        </p:txBody>
      </p:sp>
      <p:sp>
        <p:nvSpPr>
          <p:cNvPr id="11" name="Text 9"/>
          <p:cNvSpPr/>
          <p:nvPr/>
        </p:nvSpPr>
        <p:spPr>
          <a:xfrm>
            <a:off x="5695831" y="5811560"/>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Web content hosting</a:t>
            </a:r>
            <a:endParaRPr lang="en-US" sz="1750" dirty="0"/>
          </a:p>
        </p:txBody>
      </p:sp>
      <p:sp>
        <p:nvSpPr>
          <p:cNvPr id="12" name="Text 10"/>
          <p:cNvSpPr/>
          <p:nvPr/>
        </p:nvSpPr>
        <p:spPr>
          <a:xfrm>
            <a:off x="9872067" y="4346019"/>
            <a:ext cx="2835235" cy="354330"/>
          </a:xfrm>
          <a:prstGeom prst="rect">
            <a:avLst/>
          </a:prstGeom>
          <a:noFill/>
          <a:ln/>
        </p:spPr>
        <p:txBody>
          <a:bodyPr wrap="none" lIns="0" tIns="0" rIns="0" bIns="0" rtlCol="0" anchor="t"/>
          <a:lstStyle/>
          <a:p>
            <a:pPr marL="0" indent="0">
              <a:lnSpc>
                <a:spcPts val="2750"/>
              </a:lnSpc>
              <a:buNone/>
            </a:pPr>
            <a:r>
              <a:rPr lang="en-US" sz="2200" dirty="0">
                <a:solidFill>
                  <a:srgbClr val="484237"/>
                </a:solidFill>
                <a:latin typeface="Gelasio" pitchFamily="34" charset="0"/>
                <a:ea typeface="Gelasio" pitchFamily="34" charset="-122"/>
                <a:cs typeface="Gelasio" pitchFamily="34" charset="-120"/>
              </a:rPr>
              <a:t>Benefits</a:t>
            </a:r>
            <a:endParaRPr lang="en-US" sz="2200" dirty="0"/>
          </a:p>
        </p:txBody>
      </p:sp>
      <p:sp>
        <p:nvSpPr>
          <p:cNvPr id="13" name="Text 11"/>
          <p:cNvSpPr/>
          <p:nvPr/>
        </p:nvSpPr>
        <p:spPr>
          <a:xfrm>
            <a:off x="10234970" y="4927163"/>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Cost-effectiveness</a:t>
            </a:r>
            <a:endParaRPr lang="en-US" sz="1750" dirty="0"/>
          </a:p>
        </p:txBody>
      </p:sp>
      <p:sp>
        <p:nvSpPr>
          <p:cNvPr id="14" name="Text 12"/>
          <p:cNvSpPr/>
          <p:nvPr/>
        </p:nvSpPr>
        <p:spPr>
          <a:xfrm>
            <a:off x="10234970" y="5369362"/>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Scalability and flexibility</a:t>
            </a:r>
            <a:endParaRPr lang="en-US" sz="1750" dirty="0"/>
          </a:p>
        </p:txBody>
      </p:sp>
      <p:sp>
        <p:nvSpPr>
          <p:cNvPr id="15" name="Text 13"/>
          <p:cNvSpPr/>
          <p:nvPr/>
        </p:nvSpPr>
        <p:spPr>
          <a:xfrm>
            <a:off x="10234970" y="5811560"/>
            <a:ext cx="3615214"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Increased security</a:t>
            </a:r>
            <a:endParaRPr lang="en-US" sz="1750" dirty="0"/>
          </a:p>
        </p:txBody>
      </p:sp>
      <p:sp>
        <p:nvSpPr>
          <p:cNvPr id="16" name="TextBox 15">
            <a:extLst>
              <a:ext uri="{FF2B5EF4-FFF2-40B4-BE49-F238E27FC236}">
                <a16:creationId xmlns:a16="http://schemas.microsoft.com/office/drawing/2014/main" id="{3D284903-42C8-4B24-1AF5-85575FC39CA7}"/>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3</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0290" y="1130141"/>
            <a:ext cx="7856220" cy="1149667"/>
          </a:xfrm>
          <a:prstGeom prst="rect">
            <a:avLst/>
          </a:prstGeom>
          <a:noFill/>
          <a:ln/>
        </p:spPr>
        <p:txBody>
          <a:bodyPr wrap="square" lIns="0" tIns="0" rIns="0" bIns="0" rtlCol="0" anchor="t"/>
          <a:lstStyle/>
          <a:p>
            <a:pPr marL="0" indent="0">
              <a:lnSpc>
                <a:spcPts val="4500"/>
              </a:lnSpc>
              <a:buNone/>
            </a:pPr>
            <a:r>
              <a:rPr lang="en-US" sz="3600" dirty="0">
                <a:solidFill>
                  <a:srgbClr val="484237"/>
                </a:solidFill>
                <a:latin typeface="Gelasio" pitchFamily="34" charset="0"/>
                <a:ea typeface="Gelasio" pitchFamily="34" charset="-122"/>
                <a:cs typeface="Gelasio" pitchFamily="34" charset="-120"/>
              </a:rPr>
              <a:t>AWS QuickSight: A Business Intelligence Service</a:t>
            </a:r>
            <a:endParaRPr lang="en-US" sz="3600" dirty="0"/>
          </a:p>
        </p:txBody>
      </p:sp>
      <p:sp>
        <p:nvSpPr>
          <p:cNvPr id="4" name="Text 1"/>
          <p:cNvSpPr/>
          <p:nvPr/>
        </p:nvSpPr>
        <p:spPr>
          <a:xfrm>
            <a:off x="6130290" y="2555677"/>
            <a:ext cx="7856220" cy="588645"/>
          </a:xfrm>
          <a:prstGeom prst="rect">
            <a:avLst/>
          </a:prstGeom>
          <a:noFill/>
          <a:ln/>
        </p:spPr>
        <p:txBody>
          <a:bodyPr wrap="square" lIns="0" tIns="0" rIns="0" bIns="0" rtlCol="0" anchor="t"/>
          <a:lstStyle/>
          <a:p>
            <a:pPr marL="0" indent="0">
              <a:lnSpc>
                <a:spcPts val="2300"/>
              </a:lnSpc>
              <a:buNone/>
            </a:pPr>
            <a:r>
              <a:rPr lang="en-US" sz="1400" dirty="0">
                <a:solidFill>
                  <a:srgbClr val="746558"/>
                </a:solidFill>
                <a:latin typeface="Gelasio" pitchFamily="34" charset="0"/>
                <a:ea typeface="Gelasio" pitchFamily="34" charset="-122"/>
                <a:cs typeface="Gelasio" pitchFamily="34" charset="-120"/>
              </a:rPr>
              <a:t>AWS QuickSight is a cloud-based business intelligence service that allows you to easily analyze and visualize data stored in various sources, including S3.</a:t>
            </a:r>
            <a:endParaRPr lang="en-US" sz="1400" dirty="0"/>
          </a:p>
        </p:txBody>
      </p:sp>
      <p:sp>
        <p:nvSpPr>
          <p:cNvPr id="5" name="Shape 2"/>
          <p:cNvSpPr/>
          <p:nvPr/>
        </p:nvSpPr>
        <p:spPr>
          <a:xfrm>
            <a:off x="6130290" y="3558183"/>
            <a:ext cx="413861" cy="413861"/>
          </a:xfrm>
          <a:prstGeom prst="roundRect">
            <a:avLst>
              <a:gd name="adj" fmla="val 6668"/>
            </a:avLst>
          </a:prstGeom>
          <a:solidFill>
            <a:srgbClr val="EEE8DD"/>
          </a:solidFill>
          <a:ln/>
        </p:spPr>
      </p:sp>
      <p:sp>
        <p:nvSpPr>
          <p:cNvPr id="6" name="Text 3"/>
          <p:cNvSpPr/>
          <p:nvPr/>
        </p:nvSpPr>
        <p:spPr>
          <a:xfrm>
            <a:off x="6272093" y="3627120"/>
            <a:ext cx="130135" cy="275987"/>
          </a:xfrm>
          <a:prstGeom prst="rect">
            <a:avLst/>
          </a:prstGeom>
          <a:noFill/>
          <a:ln/>
        </p:spPr>
        <p:txBody>
          <a:bodyPr wrap="none" lIns="0" tIns="0" rIns="0" bIns="0" rtlCol="0" anchor="t"/>
          <a:lstStyle/>
          <a:p>
            <a:pPr marL="0" indent="0" algn="ctr">
              <a:lnSpc>
                <a:spcPts val="2150"/>
              </a:lnSpc>
              <a:buNone/>
            </a:pPr>
            <a:r>
              <a:rPr lang="en-US" sz="2150" dirty="0">
                <a:solidFill>
                  <a:srgbClr val="746558"/>
                </a:solidFill>
                <a:latin typeface="Gelasio" pitchFamily="34" charset="0"/>
                <a:ea typeface="Gelasio" pitchFamily="34" charset="-122"/>
                <a:cs typeface="Gelasio" pitchFamily="34" charset="-120"/>
              </a:rPr>
              <a:t>1</a:t>
            </a:r>
            <a:endParaRPr lang="en-US" sz="2150" dirty="0"/>
          </a:p>
        </p:txBody>
      </p:sp>
      <p:sp>
        <p:nvSpPr>
          <p:cNvPr id="7" name="Text 4"/>
          <p:cNvSpPr/>
          <p:nvPr/>
        </p:nvSpPr>
        <p:spPr>
          <a:xfrm>
            <a:off x="6728103" y="3558183"/>
            <a:ext cx="2656046" cy="287536"/>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pitchFamily="34" charset="0"/>
                <a:ea typeface="Gelasio" pitchFamily="34" charset="-122"/>
                <a:cs typeface="Gelasio" pitchFamily="34" charset="-120"/>
              </a:rPr>
              <a:t>Interactive Dashboards</a:t>
            </a:r>
            <a:endParaRPr lang="en-US" sz="1800" dirty="0"/>
          </a:p>
        </p:txBody>
      </p:sp>
      <p:sp>
        <p:nvSpPr>
          <p:cNvPr id="8" name="Text 5"/>
          <p:cNvSpPr/>
          <p:nvPr/>
        </p:nvSpPr>
        <p:spPr>
          <a:xfrm>
            <a:off x="6728103" y="3956090"/>
            <a:ext cx="3238381" cy="1177290"/>
          </a:xfrm>
          <a:prstGeom prst="rect">
            <a:avLst/>
          </a:prstGeom>
          <a:noFill/>
          <a:ln/>
        </p:spPr>
        <p:txBody>
          <a:bodyPr wrap="square" lIns="0" tIns="0" rIns="0" bIns="0" rtlCol="0" anchor="t"/>
          <a:lstStyle/>
          <a:p>
            <a:pPr marL="0" indent="0">
              <a:lnSpc>
                <a:spcPts val="2300"/>
              </a:lnSpc>
              <a:buNone/>
            </a:pPr>
            <a:r>
              <a:rPr lang="en-US" sz="1400" dirty="0">
                <a:solidFill>
                  <a:srgbClr val="746558"/>
                </a:solidFill>
                <a:latin typeface="Gelasio" pitchFamily="34" charset="0"/>
                <a:ea typeface="Gelasio" pitchFamily="34" charset="-122"/>
                <a:cs typeface="Gelasio" pitchFamily="34" charset="-120"/>
              </a:rPr>
              <a:t>QuickSight empowers you to create interactive dashboards with customizable visualizations, making it easy to explore data and gain insights.</a:t>
            </a:r>
            <a:endParaRPr lang="en-US" sz="1400" dirty="0"/>
          </a:p>
        </p:txBody>
      </p:sp>
      <p:sp>
        <p:nvSpPr>
          <p:cNvPr id="9" name="Shape 6"/>
          <p:cNvSpPr/>
          <p:nvPr/>
        </p:nvSpPr>
        <p:spPr>
          <a:xfrm>
            <a:off x="10150435" y="3558183"/>
            <a:ext cx="413861" cy="413861"/>
          </a:xfrm>
          <a:prstGeom prst="roundRect">
            <a:avLst>
              <a:gd name="adj" fmla="val 6668"/>
            </a:avLst>
          </a:prstGeom>
          <a:solidFill>
            <a:srgbClr val="EEE8DD"/>
          </a:solidFill>
          <a:ln/>
        </p:spPr>
      </p:sp>
      <p:sp>
        <p:nvSpPr>
          <p:cNvPr id="10" name="Text 7"/>
          <p:cNvSpPr/>
          <p:nvPr/>
        </p:nvSpPr>
        <p:spPr>
          <a:xfrm>
            <a:off x="10273665" y="3627120"/>
            <a:ext cx="167283" cy="275987"/>
          </a:xfrm>
          <a:prstGeom prst="rect">
            <a:avLst/>
          </a:prstGeom>
          <a:noFill/>
          <a:ln/>
        </p:spPr>
        <p:txBody>
          <a:bodyPr wrap="none" lIns="0" tIns="0" rIns="0" bIns="0" rtlCol="0" anchor="t"/>
          <a:lstStyle/>
          <a:p>
            <a:pPr marL="0" indent="0" algn="ctr">
              <a:lnSpc>
                <a:spcPts val="2150"/>
              </a:lnSpc>
              <a:buNone/>
            </a:pPr>
            <a:r>
              <a:rPr lang="en-US" sz="2150" dirty="0">
                <a:solidFill>
                  <a:srgbClr val="746558"/>
                </a:solidFill>
                <a:latin typeface="Gelasio" pitchFamily="34" charset="0"/>
                <a:ea typeface="Gelasio" pitchFamily="34" charset="-122"/>
                <a:cs typeface="Gelasio" pitchFamily="34" charset="-120"/>
              </a:rPr>
              <a:t>2</a:t>
            </a:r>
            <a:endParaRPr lang="en-US" sz="2150" dirty="0"/>
          </a:p>
        </p:txBody>
      </p:sp>
      <p:sp>
        <p:nvSpPr>
          <p:cNvPr id="11" name="Text 8"/>
          <p:cNvSpPr/>
          <p:nvPr/>
        </p:nvSpPr>
        <p:spPr>
          <a:xfrm>
            <a:off x="10748248" y="3558183"/>
            <a:ext cx="2299692" cy="287536"/>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pitchFamily="34" charset="0"/>
                <a:ea typeface="Gelasio" pitchFamily="34" charset="-122"/>
                <a:cs typeface="Gelasio" pitchFamily="34" charset="-120"/>
              </a:rPr>
              <a:t>Data Exploration</a:t>
            </a:r>
            <a:endParaRPr lang="en-US" sz="1800" dirty="0"/>
          </a:p>
        </p:txBody>
      </p:sp>
      <p:sp>
        <p:nvSpPr>
          <p:cNvPr id="12" name="Text 9"/>
          <p:cNvSpPr/>
          <p:nvPr/>
        </p:nvSpPr>
        <p:spPr>
          <a:xfrm>
            <a:off x="10748248" y="3956090"/>
            <a:ext cx="3238381" cy="1177290"/>
          </a:xfrm>
          <a:prstGeom prst="rect">
            <a:avLst/>
          </a:prstGeom>
          <a:noFill/>
          <a:ln/>
        </p:spPr>
        <p:txBody>
          <a:bodyPr wrap="square" lIns="0" tIns="0" rIns="0" bIns="0" rtlCol="0" anchor="t"/>
          <a:lstStyle/>
          <a:p>
            <a:pPr marL="0" indent="0">
              <a:lnSpc>
                <a:spcPts val="2300"/>
              </a:lnSpc>
              <a:buNone/>
            </a:pPr>
            <a:r>
              <a:rPr lang="en-US" sz="1400" dirty="0">
                <a:solidFill>
                  <a:srgbClr val="746558"/>
                </a:solidFill>
                <a:latin typeface="Gelasio" pitchFamily="34" charset="0"/>
                <a:ea typeface="Gelasio" pitchFamily="34" charset="-122"/>
                <a:cs typeface="Gelasio" pitchFamily="34" charset="-120"/>
              </a:rPr>
              <a:t>With QuickSight's intuitive data exploration features, you can filter, sort, and drill down into your data to identify patterns and trends.</a:t>
            </a:r>
            <a:endParaRPr lang="en-US" sz="1400" dirty="0"/>
          </a:p>
        </p:txBody>
      </p:sp>
      <p:sp>
        <p:nvSpPr>
          <p:cNvPr id="13" name="Shape 10"/>
          <p:cNvSpPr/>
          <p:nvPr/>
        </p:nvSpPr>
        <p:spPr>
          <a:xfrm>
            <a:off x="6130290" y="5524262"/>
            <a:ext cx="413861" cy="413861"/>
          </a:xfrm>
          <a:prstGeom prst="roundRect">
            <a:avLst>
              <a:gd name="adj" fmla="val 6668"/>
            </a:avLst>
          </a:prstGeom>
          <a:solidFill>
            <a:srgbClr val="EEE8DD"/>
          </a:solidFill>
          <a:ln/>
        </p:spPr>
      </p:sp>
      <p:sp>
        <p:nvSpPr>
          <p:cNvPr id="14" name="Text 11"/>
          <p:cNvSpPr/>
          <p:nvPr/>
        </p:nvSpPr>
        <p:spPr>
          <a:xfrm>
            <a:off x="6253996" y="5593199"/>
            <a:ext cx="166330" cy="275987"/>
          </a:xfrm>
          <a:prstGeom prst="rect">
            <a:avLst/>
          </a:prstGeom>
          <a:noFill/>
          <a:ln/>
        </p:spPr>
        <p:txBody>
          <a:bodyPr wrap="none" lIns="0" tIns="0" rIns="0" bIns="0" rtlCol="0" anchor="t"/>
          <a:lstStyle/>
          <a:p>
            <a:pPr marL="0" indent="0" algn="ctr">
              <a:lnSpc>
                <a:spcPts val="2150"/>
              </a:lnSpc>
              <a:buNone/>
            </a:pPr>
            <a:r>
              <a:rPr lang="en-US" sz="2150" dirty="0">
                <a:solidFill>
                  <a:srgbClr val="746558"/>
                </a:solidFill>
                <a:latin typeface="Gelasio" pitchFamily="34" charset="0"/>
                <a:ea typeface="Gelasio" pitchFamily="34" charset="-122"/>
                <a:cs typeface="Gelasio" pitchFamily="34" charset="-120"/>
              </a:rPr>
              <a:t>3</a:t>
            </a:r>
            <a:endParaRPr lang="en-US" sz="2150" dirty="0"/>
          </a:p>
        </p:txBody>
      </p:sp>
      <p:sp>
        <p:nvSpPr>
          <p:cNvPr id="15" name="Text 12"/>
          <p:cNvSpPr/>
          <p:nvPr/>
        </p:nvSpPr>
        <p:spPr>
          <a:xfrm>
            <a:off x="6728103" y="5524262"/>
            <a:ext cx="2299692" cy="287536"/>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pitchFamily="34" charset="0"/>
                <a:ea typeface="Gelasio" pitchFamily="34" charset="-122"/>
                <a:cs typeface="Gelasio" pitchFamily="34" charset="-120"/>
              </a:rPr>
              <a:t>Collaboration</a:t>
            </a:r>
            <a:endParaRPr lang="en-US" sz="1800" dirty="0"/>
          </a:p>
        </p:txBody>
      </p:sp>
      <p:sp>
        <p:nvSpPr>
          <p:cNvPr id="16" name="Text 13"/>
          <p:cNvSpPr/>
          <p:nvPr/>
        </p:nvSpPr>
        <p:spPr>
          <a:xfrm>
            <a:off x="6728103" y="5922169"/>
            <a:ext cx="3238381" cy="1177290"/>
          </a:xfrm>
          <a:prstGeom prst="rect">
            <a:avLst/>
          </a:prstGeom>
          <a:noFill/>
          <a:ln/>
        </p:spPr>
        <p:txBody>
          <a:bodyPr wrap="square" lIns="0" tIns="0" rIns="0" bIns="0" rtlCol="0" anchor="t"/>
          <a:lstStyle/>
          <a:p>
            <a:pPr marL="0" indent="0">
              <a:lnSpc>
                <a:spcPts val="2300"/>
              </a:lnSpc>
              <a:buNone/>
            </a:pPr>
            <a:r>
              <a:rPr lang="en-US" sz="1400" dirty="0">
                <a:solidFill>
                  <a:srgbClr val="746558"/>
                </a:solidFill>
                <a:latin typeface="Gelasio" pitchFamily="34" charset="0"/>
                <a:ea typeface="Gelasio" pitchFamily="34" charset="-122"/>
                <a:cs typeface="Gelasio" pitchFamily="34" charset="-120"/>
              </a:rPr>
              <a:t>QuickSight enables collaborative data analysis, allowing you to share your visualizations and insights with colleagues and stakeholders.</a:t>
            </a:r>
            <a:endParaRPr lang="en-US" sz="1400" dirty="0"/>
          </a:p>
        </p:txBody>
      </p:sp>
      <p:sp>
        <p:nvSpPr>
          <p:cNvPr id="17" name="Shape 14"/>
          <p:cNvSpPr/>
          <p:nvPr/>
        </p:nvSpPr>
        <p:spPr>
          <a:xfrm>
            <a:off x="10150435" y="5524262"/>
            <a:ext cx="413861" cy="413861"/>
          </a:xfrm>
          <a:prstGeom prst="roundRect">
            <a:avLst>
              <a:gd name="adj" fmla="val 6668"/>
            </a:avLst>
          </a:prstGeom>
          <a:solidFill>
            <a:srgbClr val="EEE8DD"/>
          </a:solidFill>
          <a:ln/>
        </p:spPr>
      </p:sp>
      <p:sp>
        <p:nvSpPr>
          <p:cNvPr id="18" name="Text 15"/>
          <p:cNvSpPr/>
          <p:nvPr/>
        </p:nvSpPr>
        <p:spPr>
          <a:xfrm>
            <a:off x="10271284" y="5593199"/>
            <a:ext cx="172045" cy="275987"/>
          </a:xfrm>
          <a:prstGeom prst="rect">
            <a:avLst/>
          </a:prstGeom>
          <a:noFill/>
          <a:ln/>
        </p:spPr>
        <p:txBody>
          <a:bodyPr wrap="none" lIns="0" tIns="0" rIns="0" bIns="0" rtlCol="0" anchor="t"/>
          <a:lstStyle/>
          <a:p>
            <a:pPr marL="0" indent="0" algn="ctr">
              <a:lnSpc>
                <a:spcPts val="2150"/>
              </a:lnSpc>
              <a:buNone/>
            </a:pPr>
            <a:r>
              <a:rPr lang="en-US" sz="2150" dirty="0">
                <a:solidFill>
                  <a:srgbClr val="746558"/>
                </a:solidFill>
                <a:latin typeface="Gelasio" pitchFamily="34" charset="0"/>
                <a:ea typeface="Gelasio" pitchFamily="34" charset="-122"/>
                <a:cs typeface="Gelasio" pitchFamily="34" charset="-120"/>
              </a:rPr>
              <a:t>4</a:t>
            </a:r>
            <a:endParaRPr lang="en-US" sz="2150" dirty="0"/>
          </a:p>
        </p:txBody>
      </p:sp>
      <p:sp>
        <p:nvSpPr>
          <p:cNvPr id="19" name="Text 16"/>
          <p:cNvSpPr/>
          <p:nvPr/>
        </p:nvSpPr>
        <p:spPr>
          <a:xfrm>
            <a:off x="10748248" y="5524262"/>
            <a:ext cx="2299692" cy="287536"/>
          </a:xfrm>
          <a:prstGeom prst="rect">
            <a:avLst/>
          </a:prstGeom>
          <a:noFill/>
          <a:ln/>
        </p:spPr>
        <p:txBody>
          <a:bodyPr wrap="none" lIns="0" tIns="0" rIns="0" bIns="0" rtlCol="0" anchor="t"/>
          <a:lstStyle/>
          <a:p>
            <a:pPr marL="0" indent="0">
              <a:lnSpc>
                <a:spcPts val="2250"/>
              </a:lnSpc>
              <a:buNone/>
            </a:pPr>
            <a:r>
              <a:rPr lang="en-US" sz="1800" dirty="0">
                <a:solidFill>
                  <a:srgbClr val="746558"/>
                </a:solidFill>
                <a:latin typeface="Gelasio" pitchFamily="34" charset="0"/>
                <a:ea typeface="Gelasio" pitchFamily="34" charset="-122"/>
                <a:cs typeface="Gelasio" pitchFamily="34" charset="-120"/>
              </a:rPr>
              <a:t>Data Storytelling</a:t>
            </a:r>
            <a:endParaRPr lang="en-US" sz="1800" dirty="0"/>
          </a:p>
        </p:txBody>
      </p:sp>
      <p:sp>
        <p:nvSpPr>
          <p:cNvPr id="20" name="Text 17"/>
          <p:cNvSpPr/>
          <p:nvPr/>
        </p:nvSpPr>
        <p:spPr>
          <a:xfrm>
            <a:off x="10748248" y="5922169"/>
            <a:ext cx="3238381" cy="1177290"/>
          </a:xfrm>
          <a:prstGeom prst="rect">
            <a:avLst/>
          </a:prstGeom>
          <a:noFill/>
          <a:ln/>
        </p:spPr>
        <p:txBody>
          <a:bodyPr wrap="square" lIns="0" tIns="0" rIns="0" bIns="0" rtlCol="0" anchor="t"/>
          <a:lstStyle/>
          <a:p>
            <a:pPr marL="0" indent="0">
              <a:lnSpc>
                <a:spcPts val="2300"/>
              </a:lnSpc>
              <a:buNone/>
            </a:pPr>
            <a:r>
              <a:rPr lang="en-US" sz="1400" dirty="0">
                <a:solidFill>
                  <a:srgbClr val="746558"/>
                </a:solidFill>
                <a:latin typeface="Gelasio" pitchFamily="34" charset="0"/>
                <a:ea typeface="Gelasio" pitchFamily="34" charset="-122"/>
                <a:cs typeface="Gelasio" pitchFamily="34" charset="-120"/>
              </a:rPr>
              <a:t>Use QuickSight to create compelling data stories that effectively communicate insights and drive decision-making.</a:t>
            </a:r>
            <a:endParaRPr lang="en-US" sz="1400" dirty="0"/>
          </a:p>
        </p:txBody>
      </p:sp>
      <p:sp>
        <p:nvSpPr>
          <p:cNvPr id="21" name="TextBox 20">
            <a:extLst>
              <a:ext uri="{FF2B5EF4-FFF2-40B4-BE49-F238E27FC236}">
                <a16:creationId xmlns:a16="http://schemas.microsoft.com/office/drawing/2014/main" id="{DC8D4BC6-B7E3-9783-A99B-5BF6FE0F714F}"/>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4</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19005"/>
          </a:xfrm>
          <a:prstGeom prst="rect">
            <a:avLst/>
          </a:prstGeom>
        </p:spPr>
      </p:pic>
      <p:sp>
        <p:nvSpPr>
          <p:cNvPr id="3" name="Text 0"/>
          <p:cNvSpPr/>
          <p:nvPr/>
        </p:nvSpPr>
        <p:spPr>
          <a:xfrm>
            <a:off x="705326" y="3116104"/>
            <a:ext cx="9756100" cy="629841"/>
          </a:xfrm>
          <a:prstGeom prst="rect">
            <a:avLst/>
          </a:prstGeom>
          <a:noFill/>
          <a:ln/>
        </p:spPr>
        <p:txBody>
          <a:bodyPr wrap="none" lIns="0" tIns="0" rIns="0" bIns="0" rtlCol="0" anchor="t"/>
          <a:lstStyle/>
          <a:p>
            <a:pPr marL="0" indent="0">
              <a:lnSpc>
                <a:spcPts val="4950"/>
              </a:lnSpc>
              <a:buNone/>
            </a:pPr>
            <a:r>
              <a:rPr lang="en-US" sz="3950" dirty="0">
                <a:solidFill>
                  <a:srgbClr val="484237"/>
                </a:solidFill>
                <a:latin typeface="Gelasio" pitchFamily="34" charset="0"/>
                <a:ea typeface="Gelasio" pitchFamily="34" charset="-122"/>
                <a:cs typeface="Gelasio" pitchFamily="34" charset="-120"/>
              </a:rPr>
              <a:t>Connecting AWS S3 to AWS QuickSight</a:t>
            </a:r>
            <a:endParaRPr lang="en-US" sz="3950" dirty="0"/>
          </a:p>
        </p:txBody>
      </p:sp>
      <p:sp>
        <p:nvSpPr>
          <p:cNvPr id="4" name="Text 1"/>
          <p:cNvSpPr/>
          <p:nvPr/>
        </p:nvSpPr>
        <p:spPr>
          <a:xfrm>
            <a:off x="705326" y="4048125"/>
            <a:ext cx="13219748" cy="644843"/>
          </a:xfrm>
          <a:prstGeom prst="rect">
            <a:avLst/>
          </a:prstGeom>
          <a:noFill/>
          <a:ln/>
        </p:spPr>
        <p:txBody>
          <a:bodyPr wrap="square" lIns="0" tIns="0" rIns="0" bIns="0" rtlCol="0" anchor="t"/>
          <a:lstStyle/>
          <a:p>
            <a:pPr marL="0" indent="0">
              <a:lnSpc>
                <a:spcPts val="2500"/>
              </a:lnSpc>
              <a:buNone/>
            </a:pPr>
            <a:r>
              <a:rPr lang="en-US" sz="1550" dirty="0">
                <a:solidFill>
                  <a:srgbClr val="746558"/>
                </a:solidFill>
                <a:latin typeface="Gelasio" pitchFamily="34" charset="0"/>
                <a:ea typeface="Gelasio" pitchFamily="34" charset="-122"/>
                <a:cs typeface="Gelasio" pitchFamily="34" charset="-120"/>
              </a:rPr>
              <a:t>Connecting your S3 bucket to AWS QuickSight allows you to access your data directly within the QuickSight environment, making data analysis and visualization a seamless process.</a:t>
            </a:r>
            <a:endParaRPr lang="en-US" sz="1550" dirty="0"/>
          </a:p>
        </p:txBody>
      </p:sp>
      <p:pic>
        <p:nvPicPr>
          <p:cNvPr id="5" name="Image 1" descr="preencoded.png"/>
          <p:cNvPicPr>
            <a:picLocks noChangeAspect="1"/>
          </p:cNvPicPr>
          <p:nvPr/>
        </p:nvPicPr>
        <p:blipFill>
          <a:blip r:embed="rId4"/>
          <a:stretch>
            <a:fillRect/>
          </a:stretch>
        </p:blipFill>
        <p:spPr>
          <a:xfrm>
            <a:off x="705326" y="4919663"/>
            <a:ext cx="3304937" cy="806053"/>
          </a:xfrm>
          <a:prstGeom prst="rect">
            <a:avLst/>
          </a:prstGeom>
        </p:spPr>
      </p:pic>
      <p:sp>
        <p:nvSpPr>
          <p:cNvPr id="6" name="Text 2"/>
          <p:cNvSpPr/>
          <p:nvPr/>
        </p:nvSpPr>
        <p:spPr>
          <a:xfrm>
            <a:off x="906780" y="6027896"/>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pitchFamily="34" charset="0"/>
                <a:ea typeface="Gelasio" pitchFamily="34" charset="-122"/>
                <a:cs typeface="Gelasio" pitchFamily="34" charset="-120"/>
              </a:rPr>
              <a:t>Create a Dataset</a:t>
            </a:r>
            <a:endParaRPr lang="en-US" sz="1950" dirty="0"/>
          </a:p>
        </p:txBody>
      </p:sp>
      <p:sp>
        <p:nvSpPr>
          <p:cNvPr id="7" name="Text 3"/>
          <p:cNvSpPr/>
          <p:nvPr/>
        </p:nvSpPr>
        <p:spPr>
          <a:xfrm>
            <a:off x="906780" y="6463665"/>
            <a:ext cx="2902029" cy="96726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Begin by creating a dataset in QuickSight to represent your data from S3.</a:t>
            </a:r>
            <a:endParaRPr lang="en-US" sz="1550" dirty="0"/>
          </a:p>
        </p:txBody>
      </p:sp>
      <p:pic>
        <p:nvPicPr>
          <p:cNvPr id="8" name="Image 2" descr="preencoded.png"/>
          <p:cNvPicPr>
            <a:picLocks noChangeAspect="1"/>
          </p:cNvPicPr>
          <p:nvPr/>
        </p:nvPicPr>
        <p:blipFill>
          <a:blip r:embed="rId5"/>
          <a:stretch>
            <a:fillRect/>
          </a:stretch>
        </p:blipFill>
        <p:spPr>
          <a:xfrm>
            <a:off x="4010263" y="4919663"/>
            <a:ext cx="3304937" cy="806053"/>
          </a:xfrm>
          <a:prstGeom prst="rect">
            <a:avLst/>
          </a:prstGeom>
        </p:spPr>
      </p:pic>
      <p:sp>
        <p:nvSpPr>
          <p:cNvPr id="9" name="Text 4"/>
          <p:cNvSpPr/>
          <p:nvPr/>
        </p:nvSpPr>
        <p:spPr>
          <a:xfrm>
            <a:off x="4211717" y="6027896"/>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pitchFamily="34" charset="0"/>
                <a:ea typeface="Gelasio" pitchFamily="34" charset="-122"/>
                <a:cs typeface="Gelasio" pitchFamily="34" charset="-120"/>
              </a:rPr>
              <a:t>Connect to S3</a:t>
            </a:r>
            <a:endParaRPr lang="en-US" sz="1950" dirty="0"/>
          </a:p>
        </p:txBody>
      </p:sp>
      <p:sp>
        <p:nvSpPr>
          <p:cNvPr id="10" name="Text 5"/>
          <p:cNvSpPr/>
          <p:nvPr/>
        </p:nvSpPr>
        <p:spPr>
          <a:xfrm>
            <a:off x="4211717" y="6463665"/>
            <a:ext cx="2902029" cy="96726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Specify your S3 bucket name and the data files you want to access.</a:t>
            </a:r>
            <a:endParaRPr lang="en-US" sz="1550" dirty="0"/>
          </a:p>
        </p:txBody>
      </p:sp>
      <p:pic>
        <p:nvPicPr>
          <p:cNvPr id="11" name="Image 3" descr="preencoded.png"/>
          <p:cNvPicPr>
            <a:picLocks noChangeAspect="1"/>
          </p:cNvPicPr>
          <p:nvPr/>
        </p:nvPicPr>
        <p:blipFill>
          <a:blip r:embed="rId6"/>
          <a:stretch>
            <a:fillRect/>
          </a:stretch>
        </p:blipFill>
        <p:spPr>
          <a:xfrm>
            <a:off x="7315200" y="4919663"/>
            <a:ext cx="3304937" cy="806053"/>
          </a:xfrm>
          <a:prstGeom prst="rect">
            <a:avLst/>
          </a:prstGeom>
        </p:spPr>
      </p:pic>
      <p:sp>
        <p:nvSpPr>
          <p:cNvPr id="12" name="Text 6"/>
          <p:cNvSpPr/>
          <p:nvPr/>
        </p:nvSpPr>
        <p:spPr>
          <a:xfrm>
            <a:off x="7516654" y="6027896"/>
            <a:ext cx="2720578" cy="314920"/>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pitchFamily="34" charset="0"/>
                <a:ea typeface="Gelasio" pitchFamily="34" charset="-122"/>
                <a:cs typeface="Gelasio" pitchFamily="34" charset="-120"/>
              </a:rPr>
              <a:t>Configure Connection</a:t>
            </a:r>
            <a:endParaRPr lang="en-US" sz="1950" dirty="0"/>
          </a:p>
        </p:txBody>
      </p:sp>
      <p:sp>
        <p:nvSpPr>
          <p:cNvPr id="13" name="Text 7"/>
          <p:cNvSpPr/>
          <p:nvPr/>
        </p:nvSpPr>
        <p:spPr>
          <a:xfrm>
            <a:off x="7516654" y="6463665"/>
            <a:ext cx="2902029" cy="96726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Configure the connection settings, including access credentials and data format.</a:t>
            </a:r>
            <a:endParaRPr lang="en-US" sz="1550" dirty="0"/>
          </a:p>
        </p:txBody>
      </p:sp>
      <p:pic>
        <p:nvPicPr>
          <p:cNvPr id="14" name="Image 4" descr="preencoded.png"/>
          <p:cNvPicPr>
            <a:picLocks noChangeAspect="1"/>
          </p:cNvPicPr>
          <p:nvPr/>
        </p:nvPicPr>
        <p:blipFill>
          <a:blip r:embed="rId7"/>
          <a:stretch>
            <a:fillRect/>
          </a:stretch>
        </p:blipFill>
        <p:spPr>
          <a:xfrm>
            <a:off x="10620137" y="4919663"/>
            <a:ext cx="3304937" cy="806053"/>
          </a:xfrm>
          <a:prstGeom prst="rect">
            <a:avLst/>
          </a:prstGeom>
        </p:spPr>
      </p:pic>
      <p:sp>
        <p:nvSpPr>
          <p:cNvPr id="15" name="Text 8"/>
          <p:cNvSpPr/>
          <p:nvPr/>
        </p:nvSpPr>
        <p:spPr>
          <a:xfrm>
            <a:off x="10821591" y="6027896"/>
            <a:ext cx="2519005" cy="314920"/>
          </a:xfrm>
          <a:prstGeom prst="rect">
            <a:avLst/>
          </a:prstGeom>
          <a:noFill/>
          <a:ln/>
        </p:spPr>
        <p:txBody>
          <a:bodyPr wrap="none" lIns="0" tIns="0" rIns="0" bIns="0" rtlCol="0" anchor="t"/>
          <a:lstStyle/>
          <a:p>
            <a:pPr marL="0" indent="0" algn="l">
              <a:lnSpc>
                <a:spcPts val="2450"/>
              </a:lnSpc>
              <a:buNone/>
            </a:pPr>
            <a:r>
              <a:rPr lang="en-US" sz="1950" dirty="0">
                <a:solidFill>
                  <a:srgbClr val="746558"/>
                </a:solidFill>
                <a:latin typeface="Gelasio" pitchFamily="34" charset="0"/>
                <a:ea typeface="Gelasio" pitchFamily="34" charset="-122"/>
                <a:cs typeface="Gelasio" pitchFamily="34" charset="-120"/>
              </a:rPr>
              <a:t>Preview Data</a:t>
            </a:r>
            <a:endParaRPr lang="en-US" sz="1950" dirty="0"/>
          </a:p>
        </p:txBody>
      </p:sp>
      <p:sp>
        <p:nvSpPr>
          <p:cNvPr id="16" name="Text 9"/>
          <p:cNvSpPr/>
          <p:nvPr/>
        </p:nvSpPr>
        <p:spPr>
          <a:xfrm>
            <a:off x="10821591" y="6463665"/>
            <a:ext cx="2902029" cy="967264"/>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Review the imported data to ensure it is correctly structured and ready for analysis.</a:t>
            </a:r>
            <a:endParaRPr lang="en-US" sz="1550" dirty="0"/>
          </a:p>
        </p:txBody>
      </p:sp>
      <p:sp>
        <p:nvSpPr>
          <p:cNvPr id="17" name="TextBox 16">
            <a:extLst>
              <a:ext uri="{FF2B5EF4-FFF2-40B4-BE49-F238E27FC236}">
                <a16:creationId xmlns:a16="http://schemas.microsoft.com/office/drawing/2014/main" id="{3E7C5B60-AE73-4943-8C3F-74621315644C}"/>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5</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36997" y="580787"/>
            <a:ext cx="7670006" cy="1316117"/>
          </a:xfrm>
          <a:prstGeom prst="rect">
            <a:avLst/>
          </a:prstGeom>
          <a:noFill/>
          <a:ln/>
        </p:spPr>
        <p:txBody>
          <a:bodyPr wrap="square" lIns="0" tIns="0" rIns="0" bIns="0" rtlCol="0" anchor="t"/>
          <a:lstStyle/>
          <a:p>
            <a:pPr marL="0" indent="0">
              <a:lnSpc>
                <a:spcPts val="5150"/>
              </a:lnSpc>
              <a:buNone/>
            </a:pPr>
            <a:r>
              <a:rPr lang="en-US" sz="4100" dirty="0">
                <a:solidFill>
                  <a:srgbClr val="484237"/>
                </a:solidFill>
                <a:latin typeface="Gelasio" pitchFamily="34" charset="0"/>
                <a:ea typeface="Gelasio" pitchFamily="34" charset="-122"/>
                <a:cs typeface="Gelasio" pitchFamily="34" charset="-120"/>
              </a:rPr>
              <a:t>Creating Datasets in AWS QuickSight</a:t>
            </a:r>
            <a:endParaRPr lang="en-US" sz="4100" dirty="0"/>
          </a:p>
        </p:txBody>
      </p:sp>
      <p:sp>
        <p:nvSpPr>
          <p:cNvPr id="4" name="Text 1"/>
          <p:cNvSpPr/>
          <p:nvPr/>
        </p:nvSpPr>
        <p:spPr>
          <a:xfrm>
            <a:off x="736997" y="2212657"/>
            <a:ext cx="7670006" cy="673894"/>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Datasets in AWS QuickSight provide a structured representation of your data, enabling you to analyze and visualize it effectively.</a:t>
            </a:r>
            <a:endParaRPr lang="en-US" sz="1650" dirty="0"/>
          </a:p>
        </p:txBody>
      </p:sp>
      <p:sp>
        <p:nvSpPr>
          <p:cNvPr id="5" name="Shape 2"/>
          <p:cNvSpPr/>
          <p:nvPr/>
        </p:nvSpPr>
        <p:spPr>
          <a:xfrm>
            <a:off x="736997" y="3123367"/>
            <a:ext cx="7670006" cy="4525328"/>
          </a:xfrm>
          <a:prstGeom prst="roundRect">
            <a:avLst>
              <a:gd name="adj" fmla="val 698"/>
            </a:avLst>
          </a:prstGeom>
          <a:noFill/>
          <a:ln w="7620">
            <a:solidFill>
              <a:srgbClr val="000000">
                <a:alpha val="8000"/>
              </a:srgbClr>
            </a:solidFill>
            <a:prstDash val="solid"/>
          </a:ln>
        </p:spPr>
      </p:sp>
      <p:sp>
        <p:nvSpPr>
          <p:cNvPr id="6" name="Shape 3"/>
          <p:cNvSpPr/>
          <p:nvPr/>
        </p:nvSpPr>
        <p:spPr>
          <a:xfrm>
            <a:off x="744617" y="3130987"/>
            <a:ext cx="7654766" cy="1278731"/>
          </a:xfrm>
          <a:prstGeom prst="rect">
            <a:avLst/>
          </a:prstGeom>
          <a:solidFill>
            <a:srgbClr val="FFFFFF">
              <a:alpha val="4000"/>
            </a:srgbClr>
          </a:solidFill>
          <a:ln/>
        </p:spPr>
      </p:sp>
      <p:sp>
        <p:nvSpPr>
          <p:cNvPr id="7" name="Text 4"/>
          <p:cNvSpPr/>
          <p:nvPr/>
        </p:nvSpPr>
        <p:spPr>
          <a:xfrm>
            <a:off x="955119" y="3264932"/>
            <a:ext cx="3402568" cy="336947"/>
          </a:xfrm>
          <a:prstGeom prst="rect">
            <a:avLst/>
          </a:prstGeom>
          <a:noFill/>
          <a:ln/>
        </p:spPr>
        <p:txBody>
          <a:bodyPr wrap="non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Data Sources</a:t>
            </a:r>
            <a:endParaRPr lang="en-US" sz="1650" dirty="0"/>
          </a:p>
        </p:txBody>
      </p:sp>
      <p:sp>
        <p:nvSpPr>
          <p:cNvPr id="8" name="Text 5"/>
          <p:cNvSpPr/>
          <p:nvPr/>
        </p:nvSpPr>
        <p:spPr>
          <a:xfrm>
            <a:off x="4786313" y="3264932"/>
            <a:ext cx="3402568" cy="1010841"/>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Choose your data source, whether it's a S3 bucket, a database, or other supported sources.</a:t>
            </a:r>
            <a:endParaRPr lang="en-US" sz="1650" dirty="0"/>
          </a:p>
        </p:txBody>
      </p:sp>
      <p:sp>
        <p:nvSpPr>
          <p:cNvPr id="9" name="Shape 6"/>
          <p:cNvSpPr/>
          <p:nvPr/>
        </p:nvSpPr>
        <p:spPr>
          <a:xfrm>
            <a:off x="744617" y="4409718"/>
            <a:ext cx="7654766" cy="1615678"/>
          </a:xfrm>
          <a:prstGeom prst="rect">
            <a:avLst/>
          </a:prstGeom>
          <a:solidFill>
            <a:srgbClr val="000000">
              <a:alpha val="4000"/>
            </a:srgbClr>
          </a:solidFill>
          <a:ln/>
        </p:spPr>
      </p:sp>
      <p:sp>
        <p:nvSpPr>
          <p:cNvPr id="10" name="Text 7"/>
          <p:cNvSpPr/>
          <p:nvPr/>
        </p:nvSpPr>
        <p:spPr>
          <a:xfrm>
            <a:off x="955119" y="4543663"/>
            <a:ext cx="3402568" cy="336947"/>
          </a:xfrm>
          <a:prstGeom prst="rect">
            <a:avLst/>
          </a:prstGeom>
          <a:noFill/>
          <a:ln/>
        </p:spPr>
        <p:txBody>
          <a:bodyPr wrap="non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Data Preparation</a:t>
            </a:r>
            <a:endParaRPr lang="en-US" sz="1650" dirty="0"/>
          </a:p>
        </p:txBody>
      </p:sp>
      <p:sp>
        <p:nvSpPr>
          <p:cNvPr id="11" name="Text 8"/>
          <p:cNvSpPr/>
          <p:nvPr/>
        </p:nvSpPr>
        <p:spPr>
          <a:xfrm>
            <a:off x="4786313" y="4543663"/>
            <a:ext cx="3402568" cy="1347788"/>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Cleanse and prepare your data for analysis by transforming, filtering, and merging data from multiple sources.</a:t>
            </a:r>
            <a:endParaRPr lang="en-US" sz="1650" dirty="0"/>
          </a:p>
        </p:txBody>
      </p:sp>
      <p:sp>
        <p:nvSpPr>
          <p:cNvPr id="12" name="Shape 9"/>
          <p:cNvSpPr/>
          <p:nvPr/>
        </p:nvSpPr>
        <p:spPr>
          <a:xfrm>
            <a:off x="744617" y="6025396"/>
            <a:ext cx="7654766" cy="1615678"/>
          </a:xfrm>
          <a:prstGeom prst="rect">
            <a:avLst/>
          </a:prstGeom>
          <a:solidFill>
            <a:srgbClr val="FFFFFF">
              <a:alpha val="4000"/>
            </a:srgbClr>
          </a:solidFill>
          <a:ln/>
        </p:spPr>
      </p:sp>
      <p:sp>
        <p:nvSpPr>
          <p:cNvPr id="13" name="Text 10"/>
          <p:cNvSpPr/>
          <p:nvPr/>
        </p:nvSpPr>
        <p:spPr>
          <a:xfrm>
            <a:off x="955119" y="6159341"/>
            <a:ext cx="3402568" cy="336947"/>
          </a:xfrm>
          <a:prstGeom prst="rect">
            <a:avLst/>
          </a:prstGeom>
          <a:noFill/>
          <a:ln/>
        </p:spPr>
        <p:txBody>
          <a:bodyPr wrap="non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Data Relationships</a:t>
            </a:r>
            <a:endParaRPr lang="en-US" sz="1650" dirty="0"/>
          </a:p>
        </p:txBody>
      </p:sp>
      <p:sp>
        <p:nvSpPr>
          <p:cNvPr id="14" name="Text 11"/>
          <p:cNvSpPr/>
          <p:nvPr/>
        </p:nvSpPr>
        <p:spPr>
          <a:xfrm>
            <a:off x="4786313" y="6159341"/>
            <a:ext cx="3402568" cy="1347788"/>
          </a:xfrm>
          <a:prstGeom prst="rect">
            <a:avLst/>
          </a:prstGeom>
          <a:noFill/>
          <a:ln/>
        </p:spPr>
        <p:txBody>
          <a:bodyPr wrap="square" lIns="0" tIns="0" rIns="0" bIns="0" rtlCol="0" anchor="t"/>
          <a:lstStyle/>
          <a:p>
            <a:pPr marL="0" indent="0">
              <a:lnSpc>
                <a:spcPts val="2650"/>
              </a:lnSpc>
              <a:buNone/>
            </a:pPr>
            <a:r>
              <a:rPr lang="en-US" sz="1650" dirty="0">
                <a:solidFill>
                  <a:srgbClr val="746558"/>
                </a:solidFill>
                <a:latin typeface="Gelasio" pitchFamily="34" charset="0"/>
                <a:ea typeface="Gelasio" pitchFamily="34" charset="-122"/>
                <a:cs typeface="Gelasio" pitchFamily="34" charset="-120"/>
              </a:rPr>
              <a:t>Define relationships between different tables in your dataset to enable cross-table analysis and visualizations.</a:t>
            </a:r>
            <a:endParaRPr lang="en-US" sz="1650" dirty="0"/>
          </a:p>
        </p:txBody>
      </p:sp>
      <p:sp>
        <p:nvSpPr>
          <p:cNvPr id="15" name="TextBox 14">
            <a:extLst>
              <a:ext uri="{FF2B5EF4-FFF2-40B4-BE49-F238E27FC236}">
                <a16:creationId xmlns:a16="http://schemas.microsoft.com/office/drawing/2014/main" id="{14E91FCB-7635-D03D-B709-A3ED4B76C43D}"/>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6</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0791"/>
          </a:xfrm>
          <a:prstGeom prst="rect">
            <a:avLst/>
          </a:prstGeom>
        </p:spPr>
      </p:pic>
      <p:sp>
        <p:nvSpPr>
          <p:cNvPr id="3" name="Text 0"/>
          <p:cNvSpPr/>
          <p:nvPr/>
        </p:nvSpPr>
        <p:spPr>
          <a:xfrm>
            <a:off x="722114" y="567333"/>
            <a:ext cx="7699772" cy="1289447"/>
          </a:xfrm>
          <a:prstGeom prst="rect">
            <a:avLst/>
          </a:prstGeom>
          <a:noFill/>
          <a:ln/>
        </p:spPr>
        <p:txBody>
          <a:bodyPr wrap="square" lIns="0" tIns="0" rIns="0" bIns="0" rtlCol="0" anchor="t"/>
          <a:lstStyle/>
          <a:p>
            <a:pPr marL="0" indent="0">
              <a:lnSpc>
                <a:spcPts val="5050"/>
              </a:lnSpc>
              <a:buNone/>
            </a:pPr>
            <a:r>
              <a:rPr lang="en-US" sz="4050" dirty="0">
                <a:solidFill>
                  <a:srgbClr val="484237"/>
                </a:solidFill>
                <a:latin typeface="Gelasio" pitchFamily="34" charset="0"/>
                <a:ea typeface="Gelasio" pitchFamily="34" charset="-122"/>
                <a:cs typeface="Gelasio" pitchFamily="34" charset="-120"/>
              </a:rPr>
              <a:t>Designing Visualizations in AWS QuickSight</a:t>
            </a:r>
            <a:endParaRPr lang="en-US" sz="4050" dirty="0"/>
          </a:p>
        </p:txBody>
      </p:sp>
      <p:sp>
        <p:nvSpPr>
          <p:cNvPr id="4" name="Text 1"/>
          <p:cNvSpPr/>
          <p:nvPr/>
        </p:nvSpPr>
        <p:spPr>
          <a:xfrm>
            <a:off x="722114" y="2166223"/>
            <a:ext cx="7699772" cy="660083"/>
          </a:xfrm>
          <a:prstGeom prst="rect">
            <a:avLst/>
          </a:prstGeom>
          <a:noFill/>
          <a:ln/>
        </p:spPr>
        <p:txBody>
          <a:bodyPr wrap="square" lIns="0" tIns="0" rIns="0" bIns="0" rtlCol="0" anchor="t"/>
          <a:lstStyle/>
          <a:p>
            <a:pPr marL="0" indent="0">
              <a:lnSpc>
                <a:spcPts val="2550"/>
              </a:lnSpc>
              <a:buNone/>
            </a:pPr>
            <a:r>
              <a:rPr lang="en-US" sz="1600" dirty="0">
                <a:solidFill>
                  <a:srgbClr val="746558"/>
                </a:solidFill>
                <a:latin typeface="Gelasio" pitchFamily="34" charset="0"/>
                <a:ea typeface="Gelasio" pitchFamily="34" charset="-122"/>
                <a:cs typeface="Gelasio" pitchFamily="34" charset="-120"/>
              </a:rPr>
              <a:t>QuickSight offers a wide variety of visualization types to help you effectively communicate data insights and tell compelling stories.</a:t>
            </a:r>
            <a:endParaRPr lang="en-US" sz="1600" dirty="0"/>
          </a:p>
        </p:txBody>
      </p:sp>
      <p:pic>
        <p:nvPicPr>
          <p:cNvPr id="5" name="Image 1" descr="preencoded.png"/>
          <p:cNvPicPr>
            <a:picLocks noChangeAspect="1"/>
          </p:cNvPicPr>
          <p:nvPr/>
        </p:nvPicPr>
        <p:blipFill>
          <a:blip r:embed="rId4"/>
          <a:stretch>
            <a:fillRect/>
          </a:stretch>
        </p:blipFill>
        <p:spPr>
          <a:xfrm>
            <a:off x="722114" y="3058358"/>
            <a:ext cx="515779" cy="515779"/>
          </a:xfrm>
          <a:prstGeom prst="rect">
            <a:avLst/>
          </a:prstGeom>
        </p:spPr>
      </p:pic>
      <p:sp>
        <p:nvSpPr>
          <p:cNvPr id="6" name="Text 2"/>
          <p:cNvSpPr/>
          <p:nvPr/>
        </p:nvSpPr>
        <p:spPr>
          <a:xfrm>
            <a:off x="722114" y="3780353"/>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pitchFamily="34" charset="0"/>
                <a:ea typeface="Gelasio" pitchFamily="34" charset="-122"/>
                <a:cs typeface="Gelasio" pitchFamily="34" charset="-120"/>
              </a:rPr>
              <a:t>Bar Charts</a:t>
            </a:r>
            <a:endParaRPr lang="en-US" sz="2000" dirty="0"/>
          </a:p>
        </p:txBody>
      </p:sp>
      <p:sp>
        <p:nvSpPr>
          <p:cNvPr id="7" name="Text 3"/>
          <p:cNvSpPr/>
          <p:nvPr/>
        </p:nvSpPr>
        <p:spPr>
          <a:xfrm>
            <a:off x="722114" y="4226362"/>
            <a:ext cx="3695105" cy="990124"/>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Ideal for comparing categorical data across different categories or time periods.</a:t>
            </a:r>
            <a:endParaRPr lang="en-US" sz="1600" dirty="0"/>
          </a:p>
        </p:txBody>
      </p:sp>
      <p:pic>
        <p:nvPicPr>
          <p:cNvPr id="8" name="Image 2" descr="preencoded.png"/>
          <p:cNvPicPr>
            <a:picLocks noChangeAspect="1"/>
          </p:cNvPicPr>
          <p:nvPr/>
        </p:nvPicPr>
        <p:blipFill>
          <a:blip r:embed="rId5"/>
          <a:stretch>
            <a:fillRect/>
          </a:stretch>
        </p:blipFill>
        <p:spPr>
          <a:xfrm>
            <a:off x="4726662" y="3058358"/>
            <a:ext cx="515779" cy="515779"/>
          </a:xfrm>
          <a:prstGeom prst="rect">
            <a:avLst/>
          </a:prstGeom>
        </p:spPr>
      </p:pic>
      <p:sp>
        <p:nvSpPr>
          <p:cNvPr id="9" name="Text 4"/>
          <p:cNvSpPr/>
          <p:nvPr/>
        </p:nvSpPr>
        <p:spPr>
          <a:xfrm>
            <a:off x="4726662" y="3780353"/>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pitchFamily="34" charset="0"/>
                <a:ea typeface="Gelasio" pitchFamily="34" charset="-122"/>
                <a:cs typeface="Gelasio" pitchFamily="34" charset="-120"/>
              </a:rPr>
              <a:t>Line Graphs</a:t>
            </a:r>
            <a:endParaRPr lang="en-US" sz="2000" dirty="0"/>
          </a:p>
        </p:txBody>
      </p:sp>
      <p:sp>
        <p:nvSpPr>
          <p:cNvPr id="10" name="Text 5"/>
          <p:cNvSpPr/>
          <p:nvPr/>
        </p:nvSpPr>
        <p:spPr>
          <a:xfrm>
            <a:off x="4726662" y="4226362"/>
            <a:ext cx="3695224" cy="660083"/>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Suitable for visualizing trends and patterns over time.</a:t>
            </a:r>
            <a:endParaRPr lang="en-US" sz="1600" dirty="0"/>
          </a:p>
        </p:txBody>
      </p:sp>
      <p:pic>
        <p:nvPicPr>
          <p:cNvPr id="11" name="Image 3" descr="preencoded.png"/>
          <p:cNvPicPr>
            <a:picLocks noChangeAspect="1"/>
          </p:cNvPicPr>
          <p:nvPr/>
        </p:nvPicPr>
        <p:blipFill>
          <a:blip r:embed="rId6"/>
          <a:stretch>
            <a:fillRect/>
          </a:stretch>
        </p:blipFill>
        <p:spPr>
          <a:xfrm>
            <a:off x="722114" y="5835372"/>
            <a:ext cx="515779" cy="515779"/>
          </a:xfrm>
          <a:prstGeom prst="rect">
            <a:avLst/>
          </a:prstGeom>
        </p:spPr>
      </p:pic>
      <p:sp>
        <p:nvSpPr>
          <p:cNvPr id="12" name="Text 6"/>
          <p:cNvSpPr/>
          <p:nvPr/>
        </p:nvSpPr>
        <p:spPr>
          <a:xfrm>
            <a:off x="722114" y="6557367"/>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pitchFamily="34" charset="0"/>
                <a:ea typeface="Gelasio" pitchFamily="34" charset="-122"/>
                <a:cs typeface="Gelasio" pitchFamily="34" charset="-120"/>
              </a:rPr>
              <a:t>Pie Charts</a:t>
            </a:r>
            <a:endParaRPr lang="en-US" sz="2000" dirty="0"/>
          </a:p>
        </p:txBody>
      </p:sp>
      <p:sp>
        <p:nvSpPr>
          <p:cNvPr id="13" name="Text 7"/>
          <p:cNvSpPr/>
          <p:nvPr/>
        </p:nvSpPr>
        <p:spPr>
          <a:xfrm>
            <a:off x="722114" y="7003375"/>
            <a:ext cx="3695105" cy="660083"/>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Useful for showing parts of a whole or proportions.</a:t>
            </a:r>
            <a:endParaRPr lang="en-US" sz="1600" dirty="0"/>
          </a:p>
        </p:txBody>
      </p:sp>
      <p:pic>
        <p:nvPicPr>
          <p:cNvPr id="14" name="Image 4" descr="preencoded.png"/>
          <p:cNvPicPr>
            <a:picLocks noChangeAspect="1"/>
          </p:cNvPicPr>
          <p:nvPr/>
        </p:nvPicPr>
        <p:blipFill>
          <a:blip r:embed="rId7"/>
          <a:stretch>
            <a:fillRect/>
          </a:stretch>
        </p:blipFill>
        <p:spPr>
          <a:xfrm>
            <a:off x="4726662" y="5835372"/>
            <a:ext cx="515779" cy="515779"/>
          </a:xfrm>
          <a:prstGeom prst="rect">
            <a:avLst/>
          </a:prstGeom>
        </p:spPr>
      </p:pic>
      <p:sp>
        <p:nvSpPr>
          <p:cNvPr id="15" name="Text 8"/>
          <p:cNvSpPr/>
          <p:nvPr/>
        </p:nvSpPr>
        <p:spPr>
          <a:xfrm>
            <a:off x="4726662" y="6557367"/>
            <a:ext cx="2578894" cy="322302"/>
          </a:xfrm>
          <a:prstGeom prst="rect">
            <a:avLst/>
          </a:prstGeom>
          <a:noFill/>
          <a:ln/>
        </p:spPr>
        <p:txBody>
          <a:bodyPr wrap="none" lIns="0" tIns="0" rIns="0" bIns="0" rtlCol="0" anchor="t"/>
          <a:lstStyle/>
          <a:p>
            <a:pPr marL="0" indent="0" algn="l">
              <a:lnSpc>
                <a:spcPts val="2500"/>
              </a:lnSpc>
              <a:buNone/>
            </a:pPr>
            <a:r>
              <a:rPr lang="en-US" sz="2000" dirty="0">
                <a:solidFill>
                  <a:srgbClr val="746558"/>
                </a:solidFill>
                <a:latin typeface="Gelasio" pitchFamily="34" charset="0"/>
                <a:ea typeface="Gelasio" pitchFamily="34" charset="-122"/>
                <a:cs typeface="Gelasio" pitchFamily="34" charset="-120"/>
              </a:rPr>
              <a:t>Scatter Plots</a:t>
            </a:r>
            <a:endParaRPr lang="en-US" sz="2000" dirty="0"/>
          </a:p>
        </p:txBody>
      </p:sp>
      <p:sp>
        <p:nvSpPr>
          <p:cNvPr id="16" name="Text 9"/>
          <p:cNvSpPr/>
          <p:nvPr/>
        </p:nvSpPr>
        <p:spPr>
          <a:xfrm>
            <a:off x="4726662" y="7003375"/>
            <a:ext cx="3695224" cy="660083"/>
          </a:xfrm>
          <a:prstGeom prst="rect">
            <a:avLst/>
          </a:prstGeom>
          <a:noFill/>
          <a:ln/>
        </p:spPr>
        <p:txBody>
          <a:bodyPr wrap="square" lIns="0" tIns="0" rIns="0" bIns="0" rtlCol="0" anchor="t"/>
          <a:lstStyle/>
          <a:p>
            <a:pPr marL="0" indent="0" algn="l">
              <a:lnSpc>
                <a:spcPts val="2550"/>
              </a:lnSpc>
              <a:buNone/>
            </a:pPr>
            <a:r>
              <a:rPr lang="en-US" sz="1600" dirty="0">
                <a:solidFill>
                  <a:srgbClr val="746558"/>
                </a:solidFill>
                <a:latin typeface="Gelasio" pitchFamily="34" charset="0"/>
                <a:ea typeface="Gelasio" pitchFamily="34" charset="-122"/>
                <a:cs typeface="Gelasio" pitchFamily="34" charset="-120"/>
              </a:rPr>
              <a:t>Effective for visualizing relationships between two numerical variables.</a:t>
            </a:r>
            <a:endParaRPr lang="en-US" sz="1600" dirty="0"/>
          </a:p>
        </p:txBody>
      </p:sp>
      <p:sp>
        <p:nvSpPr>
          <p:cNvPr id="17" name="TextBox 16">
            <a:extLst>
              <a:ext uri="{FF2B5EF4-FFF2-40B4-BE49-F238E27FC236}">
                <a16:creationId xmlns:a16="http://schemas.microsoft.com/office/drawing/2014/main" id="{1CD755EE-928E-E841-A240-0FAF4C46F7DE}"/>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7</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72057"/>
          </a:xfrm>
          <a:prstGeom prst="rect">
            <a:avLst/>
          </a:prstGeom>
        </p:spPr>
      </p:pic>
      <p:sp>
        <p:nvSpPr>
          <p:cNvPr id="3" name="Text 0"/>
          <p:cNvSpPr/>
          <p:nvPr/>
        </p:nvSpPr>
        <p:spPr>
          <a:xfrm>
            <a:off x="608171" y="2651046"/>
            <a:ext cx="5818703" cy="543044"/>
          </a:xfrm>
          <a:prstGeom prst="rect">
            <a:avLst/>
          </a:prstGeom>
          <a:noFill/>
          <a:ln/>
        </p:spPr>
        <p:txBody>
          <a:bodyPr wrap="none" lIns="0" tIns="0" rIns="0" bIns="0" rtlCol="0" anchor="t"/>
          <a:lstStyle/>
          <a:p>
            <a:pPr marL="0" indent="0">
              <a:lnSpc>
                <a:spcPts val="4250"/>
              </a:lnSpc>
              <a:buNone/>
            </a:pPr>
            <a:r>
              <a:rPr lang="en-US" sz="3400" dirty="0">
                <a:solidFill>
                  <a:srgbClr val="484237"/>
                </a:solidFill>
                <a:latin typeface="Gelasio" pitchFamily="34" charset="0"/>
                <a:ea typeface="Gelasio" pitchFamily="34" charset="-122"/>
                <a:cs typeface="Gelasio" pitchFamily="34" charset="-120"/>
              </a:rPr>
              <a:t>Customizing Visualizations</a:t>
            </a:r>
            <a:endParaRPr lang="en-US" sz="3400" dirty="0"/>
          </a:p>
        </p:txBody>
      </p:sp>
      <p:sp>
        <p:nvSpPr>
          <p:cNvPr id="4" name="Text 1"/>
          <p:cNvSpPr/>
          <p:nvPr/>
        </p:nvSpPr>
        <p:spPr>
          <a:xfrm>
            <a:off x="608171" y="3454717"/>
            <a:ext cx="13414058" cy="277892"/>
          </a:xfrm>
          <a:prstGeom prst="rect">
            <a:avLst/>
          </a:prstGeom>
          <a:noFill/>
          <a:ln/>
        </p:spPr>
        <p:txBody>
          <a:bodyPr wrap="none" lIns="0" tIns="0" rIns="0" bIns="0" rtlCol="0" anchor="t"/>
          <a:lstStyle/>
          <a:p>
            <a:pPr marL="0" indent="0">
              <a:lnSpc>
                <a:spcPts val="2150"/>
              </a:lnSpc>
              <a:buNone/>
            </a:pPr>
            <a:r>
              <a:rPr lang="en-US" sz="1350" dirty="0">
                <a:solidFill>
                  <a:srgbClr val="746558"/>
                </a:solidFill>
                <a:latin typeface="Gelasio" pitchFamily="34" charset="0"/>
                <a:ea typeface="Gelasio" pitchFamily="34" charset="-122"/>
                <a:cs typeface="Gelasio" pitchFamily="34" charset="-120"/>
              </a:rPr>
              <a:t>QuickSight provides a comprehensive set of customization options to tailor your visualizations to meet your specific needs and preferences.</a:t>
            </a:r>
            <a:endParaRPr lang="en-US" sz="1350" dirty="0"/>
          </a:p>
        </p:txBody>
      </p:sp>
      <p:sp>
        <p:nvSpPr>
          <p:cNvPr id="5" name="Shape 2"/>
          <p:cNvSpPr/>
          <p:nvPr/>
        </p:nvSpPr>
        <p:spPr>
          <a:xfrm>
            <a:off x="7303770" y="3927991"/>
            <a:ext cx="22860" cy="3822502"/>
          </a:xfrm>
          <a:prstGeom prst="roundRect">
            <a:avLst>
              <a:gd name="adj" fmla="val 114020"/>
            </a:avLst>
          </a:prstGeom>
          <a:solidFill>
            <a:srgbClr val="D4CEC3"/>
          </a:solidFill>
          <a:ln/>
        </p:spPr>
      </p:sp>
      <p:sp>
        <p:nvSpPr>
          <p:cNvPr id="6" name="Shape 3"/>
          <p:cNvSpPr/>
          <p:nvPr/>
        </p:nvSpPr>
        <p:spPr>
          <a:xfrm>
            <a:off x="6534448" y="4307324"/>
            <a:ext cx="608171" cy="22860"/>
          </a:xfrm>
          <a:prstGeom prst="roundRect">
            <a:avLst>
              <a:gd name="adj" fmla="val 114020"/>
            </a:avLst>
          </a:prstGeom>
          <a:solidFill>
            <a:srgbClr val="D4CEC3"/>
          </a:solidFill>
          <a:ln/>
        </p:spPr>
      </p:sp>
      <p:sp>
        <p:nvSpPr>
          <p:cNvPr id="7" name="Shape 4"/>
          <p:cNvSpPr/>
          <p:nvPr/>
        </p:nvSpPr>
        <p:spPr>
          <a:xfrm>
            <a:off x="7119759" y="4123372"/>
            <a:ext cx="390882" cy="390882"/>
          </a:xfrm>
          <a:prstGeom prst="roundRect">
            <a:avLst>
              <a:gd name="adj" fmla="val 6668"/>
            </a:avLst>
          </a:prstGeom>
          <a:solidFill>
            <a:srgbClr val="EEE8DD"/>
          </a:solidFill>
          <a:ln/>
        </p:spPr>
      </p:sp>
      <p:sp>
        <p:nvSpPr>
          <p:cNvPr id="8" name="Text 5"/>
          <p:cNvSpPr/>
          <p:nvPr/>
        </p:nvSpPr>
        <p:spPr>
          <a:xfrm>
            <a:off x="7253704" y="4188500"/>
            <a:ext cx="122992" cy="260628"/>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pitchFamily="34" charset="0"/>
                <a:ea typeface="Gelasio" pitchFamily="34" charset="-122"/>
                <a:cs typeface="Gelasio" pitchFamily="34" charset="-120"/>
              </a:rPr>
              <a:t>1</a:t>
            </a:r>
            <a:endParaRPr lang="en-US" sz="2050" dirty="0"/>
          </a:p>
        </p:txBody>
      </p:sp>
      <p:sp>
        <p:nvSpPr>
          <p:cNvPr id="9" name="Text 6"/>
          <p:cNvSpPr/>
          <p:nvPr/>
        </p:nvSpPr>
        <p:spPr>
          <a:xfrm>
            <a:off x="4187428" y="4101703"/>
            <a:ext cx="2172057" cy="271463"/>
          </a:xfrm>
          <a:prstGeom prst="rect">
            <a:avLst/>
          </a:prstGeom>
          <a:noFill/>
          <a:ln/>
        </p:spPr>
        <p:txBody>
          <a:bodyPr wrap="none" lIns="0" tIns="0" rIns="0" bIns="0" rtlCol="0" anchor="t"/>
          <a:lstStyle/>
          <a:p>
            <a:pPr marL="0" indent="0" algn="r">
              <a:lnSpc>
                <a:spcPts val="2100"/>
              </a:lnSpc>
              <a:buNone/>
            </a:pPr>
            <a:r>
              <a:rPr lang="en-US" sz="1700" dirty="0">
                <a:solidFill>
                  <a:srgbClr val="746558"/>
                </a:solidFill>
                <a:latin typeface="Gelasio" pitchFamily="34" charset="0"/>
                <a:ea typeface="Gelasio" pitchFamily="34" charset="-122"/>
                <a:cs typeface="Gelasio" pitchFamily="34" charset="-120"/>
              </a:rPr>
              <a:t>Colors and Themes</a:t>
            </a:r>
            <a:endParaRPr lang="en-US" sz="1700" dirty="0"/>
          </a:p>
        </p:txBody>
      </p:sp>
      <p:sp>
        <p:nvSpPr>
          <p:cNvPr id="10" name="Text 7"/>
          <p:cNvSpPr/>
          <p:nvPr/>
        </p:nvSpPr>
        <p:spPr>
          <a:xfrm>
            <a:off x="608171" y="4477345"/>
            <a:ext cx="5751314" cy="555784"/>
          </a:xfrm>
          <a:prstGeom prst="rect">
            <a:avLst/>
          </a:prstGeom>
          <a:noFill/>
          <a:ln/>
        </p:spPr>
        <p:txBody>
          <a:bodyPr wrap="square" lIns="0" tIns="0" rIns="0" bIns="0" rtlCol="0" anchor="t"/>
          <a:lstStyle/>
          <a:p>
            <a:pPr marL="0" indent="0" algn="r">
              <a:lnSpc>
                <a:spcPts val="2150"/>
              </a:lnSpc>
              <a:buNone/>
            </a:pPr>
            <a:r>
              <a:rPr lang="en-US" sz="1350" dirty="0">
                <a:solidFill>
                  <a:srgbClr val="746558"/>
                </a:solidFill>
                <a:latin typeface="Gelasio" pitchFamily="34" charset="0"/>
                <a:ea typeface="Gelasio" pitchFamily="34" charset="-122"/>
                <a:cs typeface="Gelasio" pitchFamily="34" charset="-120"/>
              </a:rPr>
              <a:t>Choose from a range of color palettes and themes to create visually appealing and branded visualizations.</a:t>
            </a:r>
            <a:endParaRPr lang="en-US" sz="1350" dirty="0"/>
          </a:p>
        </p:txBody>
      </p:sp>
      <p:sp>
        <p:nvSpPr>
          <p:cNvPr id="11" name="Shape 8"/>
          <p:cNvSpPr/>
          <p:nvPr/>
        </p:nvSpPr>
        <p:spPr>
          <a:xfrm>
            <a:off x="7487781" y="5176004"/>
            <a:ext cx="608171" cy="22860"/>
          </a:xfrm>
          <a:prstGeom prst="roundRect">
            <a:avLst>
              <a:gd name="adj" fmla="val 114020"/>
            </a:avLst>
          </a:prstGeom>
          <a:solidFill>
            <a:srgbClr val="D4CEC3"/>
          </a:solidFill>
          <a:ln/>
        </p:spPr>
      </p:sp>
      <p:sp>
        <p:nvSpPr>
          <p:cNvPr id="12" name="Shape 9"/>
          <p:cNvSpPr/>
          <p:nvPr/>
        </p:nvSpPr>
        <p:spPr>
          <a:xfrm>
            <a:off x="7119759" y="4992053"/>
            <a:ext cx="390882" cy="390882"/>
          </a:xfrm>
          <a:prstGeom prst="roundRect">
            <a:avLst>
              <a:gd name="adj" fmla="val 6668"/>
            </a:avLst>
          </a:prstGeom>
          <a:solidFill>
            <a:srgbClr val="EEE8DD"/>
          </a:solidFill>
          <a:ln/>
        </p:spPr>
      </p:sp>
      <p:sp>
        <p:nvSpPr>
          <p:cNvPr id="13" name="Text 10"/>
          <p:cNvSpPr/>
          <p:nvPr/>
        </p:nvSpPr>
        <p:spPr>
          <a:xfrm>
            <a:off x="7236202" y="5057180"/>
            <a:ext cx="157877" cy="260628"/>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pitchFamily="34" charset="0"/>
                <a:ea typeface="Gelasio" pitchFamily="34" charset="-122"/>
                <a:cs typeface="Gelasio" pitchFamily="34" charset="-120"/>
              </a:rPr>
              <a:t>2</a:t>
            </a:r>
            <a:endParaRPr lang="en-US" sz="2050" dirty="0"/>
          </a:p>
        </p:txBody>
      </p:sp>
      <p:sp>
        <p:nvSpPr>
          <p:cNvPr id="14" name="Text 11"/>
          <p:cNvSpPr/>
          <p:nvPr/>
        </p:nvSpPr>
        <p:spPr>
          <a:xfrm>
            <a:off x="8270915" y="4970383"/>
            <a:ext cx="2172057" cy="271463"/>
          </a:xfrm>
          <a:prstGeom prst="rect">
            <a:avLst/>
          </a:prstGeom>
          <a:noFill/>
          <a:ln/>
        </p:spPr>
        <p:txBody>
          <a:bodyPr wrap="none" lIns="0" tIns="0" rIns="0" bIns="0" rtlCol="0" anchor="t"/>
          <a:lstStyle/>
          <a:p>
            <a:pPr marL="0" indent="0" algn="l">
              <a:lnSpc>
                <a:spcPts val="2100"/>
              </a:lnSpc>
              <a:buNone/>
            </a:pPr>
            <a:r>
              <a:rPr lang="en-US" sz="1700" dirty="0">
                <a:solidFill>
                  <a:srgbClr val="746558"/>
                </a:solidFill>
                <a:latin typeface="Gelasio" pitchFamily="34" charset="0"/>
                <a:ea typeface="Gelasio" pitchFamily="34" charset="-122"/>
                <a:cs typeface="Gelasio" pitchFamily="34" charset="-120"/>
              </a:rPr>
              <a:t>Labels and Titles</a:t>
            </a:r>
            <a:endParaRPr lang="en-US" sz="1700" dirty="0"/>
          </a:p>
        </p:txBody>
      </p:sp>
      <p:sp>
        <p:nvSpPr>
          <p:cNvPr id="15" name="Text 12"/>
          <p:cNvSpPr/>
          <p:nvPr/>
        </p:nvSpPr>
        <p:spPr>
          <a:xfrm>
            <a:off x="8270915" y="5346025"/>
            <a:ext cx="5751314" cy="555784"/>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Add clear labels and titles to provide context and enhance the readability of your visualizations.</a:t>
            </a:r>
            <a:endParaRPr lang="en-US" sz="1350" dirty="0"/>
          </a:p>
        </p:txBody>
      </p:sp>
      <p:sp>
        <p:nvSpPr>
          <p:cNvPr id="16" name="Shape 13"/>
          <p:cNvSpPr/>
          <p:nvPr/>
        </p:nvSpPr>
        <p:spPr>
          <a:xfrm>
            <a:off x="6534448" y="5957887"/>
            <a:ext cx="608171" cy="22860"/>
          </a:xfrm>
          <a:prstGeom prst="roundRect">
            <a:avLst>
              <a:gd name="adj" fmla="val 114020"/>
            </a:avLst>
          </a:prstGeom>
          <a:solidFill>
            <a:srgbClr val="D4CEC3"/>
          </a:solidFill>
          <a:ln/>
        </p:spPr>
      </p:sp>
      <p:sp>
        <p:nvSpPr>
          <p:cNvPr id="17" name="Shape 14"/>
          <p:cNvSpPr/>
          <p:nvPr/>
        </p:nvSpPr>
        <p:spPr>
          <a:xfrm>
            <a:off x="7119759" y="5773936"/>
            <a:ext cx="390882" cy="390882"/>
          </a:xfrm>
          <a:prstGeom prst="roundRect">
            <a:avLst>
              <a:gd name="adj" fmla="val 6668"/>
            </a:avLst>
          </a:prstGeom>
          <a:solidFill>
            <a:srgbClr val="EEE8DD"/>
          </a:solidFill>
          <a:ln/>
        </p:spPr>
      </p:sp>
      <p:sp>
        <p:nvSpPr>
          <p:cNvPr id="18" name="Text 15"/>
          <p:cNvSpPr/>
          <p:nvPr/>
        </p:nvSpPr>
        <p:spPr>
          <a:xfrm>
            <a:off x="7236678" y="5839063"/>
            <a:ext cx="157043" cy="260628"/>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pitchFamily="34" charset="0"/>
                <a:ea typeface="Gelasio" pitchFamily="34" charset="-122"/>
                <a:cs typeface="Gelasio" pitchFamily="34" charset="-120"/>
              </a:rPr>
              <a:t>3</a:t>
            </a:r>
            <a:endParaRPr lang="en-US" sz="2050" dirty="0"/>
          </a:p>
        </p:txBody>
      </p:sp>
      <p:sp>
        <p:nvSpPr>
          <p:cNvPr id="19" name="Text 16"/>
          <p:cNvSpPr/>
          <p:nvPr/>
        </p:nvSpPr>
        <p:spPr>
          <a:xfrm>
            <a:off x="4187428" y="5752267"/>
            <a:ext cx="2172057" cy="271463"/>
          </a:xfrm>
          <a:prstGeom prst="rect">
            <a:avLst/>
          </a:prstGeom>
          <a:noFill/>
          <a:ln/>
        </p:spPr>
        <p:txBody>
          <a:bodyPr wrap="none" lIns="0" tIns="0" rIns="0" bIns="0" rtlCol="0" anchor="t"/>
          <a:lstStyle/>
          <a:p>
            <a:pPr marL="0" indent="0" algn="r">
              <a:lnSpc>
                <a:spcPts val="2100"/>
              </a:lnSpc>
              <a:buNone/>
            </a:pPr>
            <a:r>
              <a:rPr lang="en-US" sz="1700" dirty="0">
                <a:solidFill>
                  <a:srgbClr val="746558"/>
                </a:solidFill>
                <a:latin typeface="Gelasio" pitchFamily="34" charset="0"/>
                <a:ea typeface="Gelasio" pitchFamily="34" charset="-122"/>
                <a:cs typeface="Gelasio" pitchFamily="34" charset="-120"/>
              </a:rPr>
              <a:t>Chart Styles</a:t>
            </a:r>
            <a:endParaRPr lang="en-US" sz="1700" dirty="0"/>
          </a:p>
        </p:txBody>
      </p:sp>
      <p:sp>
        <p:nvSpPr>
          <p:cNvPr id="20" name="Text 17"/>
          <p:cNvSpPr/>
          <p:nvPr/>
        </p:nvSpPr>
        <p:spPr>
          <a:xfrm>
            <a:off x="608171" y="6127909"/>
            <a:ext cx="5751314" cy="555784"/>
          </a:xfrm>
          <a:prstGeom prst="rect">
            <a:avLst/>
          </a:prstGeom>
          <a:noFill/>
          <a:ln/>
        </p:spPr>
        <p:txBody>
          <a:bodyPr wrap="square" lIns="0" tIns="0" rIns="0" bIns="0" rtlCol="0" anchor="t"/>
          <a:lstStyle/>
          <a:p>
            <a:pPr marL="0" indent="0" algn="r">
              <a:lnSpc>
                <a:spcPts val="2150"/>
              </a:lnSpc>
              <a:buNone/>
            </a:pPr>
            <a:r>
              <a:rPr lang="en-US" sz="1350" dirty="0">
                <a:solidFill>
                  <a:srgbClr val="746558"/>
                </a:solidFill>
                <a:latin typeface="Gelasio" pitchFamily="34" charset="0"/>
                <a:ea typeface="Gelasio" pitchFamily="34" charset="-122"/>
                <a:cs typeface="Gelasio" pitchFamily="34" charset="-120"/>
              </a:rPr>
              <a:t>Customize the appearance of your charts with options for different chart types, styles, and visual effects.</a:t>
            </a:r>
            <a:endParaRPr lang="en-US" sz="1350" dirty="0"/>
          </a:p>
        </p:txBody>
      </p:sp>
      <p:sp>
        <p:nvSpPr>
          <p:cNvPr id="21" name="Shape 18"/>
          <p:cNvSpPr/>
          <p:nvPr/>
        </p:nvSpPr>
        <p:spPr>
          <a:xfrm>
            <a:off x="7487781" y="6739771"/>
            <a:ext cx="608171" cy="22860"/>
          </a:xfrm>
          <a:prstGeom prst="roundRect">
            <a:avLst>
              <a:gd name="adj" fmla="val 114020"/>
            </a:avLst>
          </a:prstGeom>
          <a:solidFill>
            <a:srgbClr val="D4CEC3"/>
          </a:solidFill>
          <a:ln/>
        </p:spPr>
      </p:sp>
      <p:sp>
        <p:nvSpPr>
          <p:cNvPr id="22" name="Shape 19"/>
          <p:cNvSpPr/>
          <p:nvPr/>
        </p:nvSpPr>
        <p:spPr>
          <a:xfrm>
            <a:off x="7119759" y="6555819"/>
            <a:ext cx="390882" cy="390882"/>
          </a:xfrm>
          <a:prstGeom prst="roundRect">
            <a:avLst>
              <a:gd name="adj" fmla="val 6668"/>
            </a:avLst>
          </a:prstGeom>
          <a:solidFill>
            <a:srgbClr val="EEE8DD"/>
          </a:solidFill>
          <a:ln/>
        </p:spPr>
      </p:sp>
      <p:sp>
        <p:nvSpPr>
          <p:cNvPr id="23" name="Text 20"/>
          <p:cNvSpPr/>
          <p:nvPr/>
        </p:nvSpPr>
        <p:spPr>
          <a:xfrm>
            <a:off x="7233940" y="6620947"/>
            <a:ext cx="162520" cy="260628"/>
          </a:xfrm>
          <a:prstGeom prst="rect">
            <a:avLst/>
          </a:prstGeom>
          <a:noFill/>
          <a:ln/>
        </p:spPr>
        <p:txBody>
          <a:bodyPr wrap="none" lIns="0" tIns="0" rIns="0" bIns="0" rtlCol="0" anchor="t"/>
          <a:lstStyle/>
          <a:p>
            <a:pPr marL="0" indent="0" algn="ctr">
              <a:lnSpc>
                <a:spcPts val="2050"/>
              </a:lnSpc>
              <a:buNone/>
            </a:pPr>
            <a:r>
              <a:rPr lang="en-US" sz="2050" dirty="0">
                <a:solidFill>
                  <a:srgbClr val="746558"/>
                </a:solidFill>
                <a:latin typeface="Gelasio" pitchFamily="34" charset="0"/>
                <a:ea typeface="Gelasio" pitchFamily="34" charset="-122"/>
                <a:cs typeface="Gelasio" pitchFamily="34" charset="-120"/>
              </a:rPr>
              <a:t>4</a:t>
            </a:r>
            <a:endParaRPr lang="en-US" sz="2050" dirty="0"/>
          </a:p>
        </p:txBody>
      </p:sp>
      <p:sp>
        <p:nvSpPr>
          <p:cNvPr id="24" name="Text 21"/>
          <p:cNvSpPr/>
          <p:nvPr/>
        </p:nvSpPr>
        <p:spPr>
          <a:xfrm>
            <a:off x="8270915" y="6534150"/>
            <a:ext cx="2227064" cy="271463"/>
          </a:xfrm>
          <a:prstGeom prst="rect">
            <a:avLst/>
          </a:prstGeom>
          <a:noFill/>
          <a:ln/>
        </p:spPr>
        <p:txBody>
          <a:bodyPr wrap="none" lIns="0" tIns="0" rIns="0" bIns="0" rtlCol="0" anchor="t"/>
          <a:lstStyle/>
          <a:p>
            <a:pPr marL="0" indent="0" algn="l">
              <a:lnSpc>
                <a:spcPts val="2100"/>
              </a:lnSpc>
              <a:buNone/>
            </a:pPr>
            <a:r>
              <a:rPr lang="en-US" sz="1700" dirty="0">
                <a:solidFill>
                  <a:srgbClr val="746558"/>
                </a:solidFill>
                <a:latin typeface="Gelasio" pitchFamily="34" charset="0"/>
                <a:ea typeface="Gelasio" pitchFamily="34" charset="-122"/>
                <a:cs typeface="Gelasio" pitchFamily="34" charset="-120"/>
              </a:rPr>
              <a:t>Interactive Elements</a:t>
            </a:r>
            <a:endParaRPr lang="en-US" sz="1700" dirty="0"/>
          </a:p>
        </p:txBody>
      </p:sp>
      <p:sp>
        <p:nvSpPr>
          <p:cNvPr id="25" name="Text 22"/>
          <p:cNvSpPr/>
          <p:nvPr/>
        </p:nvSpPr>
        <p:spPr>
          <a:xfrm>
            <a:off x="8270915" y="6909792"/>
            <a:ext cx="5751314" cy="555784"/>
          </a:xfrm>
          <a:prstGeom prst="rect">
            <a:avLst/>
          </a:prstGeom>
          <a:noFill/>
          <a:ln/>
        </p:spPr>
        <p:txBody>
          <a:bodyPr wrap="square" lIns="0" tIns="0" rIns="0" bIns="0" rtlCol="0" anchor="t"/>
          <a:lstStyle/>
          <a:p>
            <a:pPr marL="0" indent="0" algn="l">
              <a:lnSpc>
                <a:spcPts val="2150"/>
              </a:lnSpc>
              <a:buNone/>
            </a:pPr>
            <a:r>
              <a:rPr lang="en-US" sz="1350" dirty="0">
                <a:solidFill>
                  <a:srgbClr val="746558"/>
                </a:solidFill>
                <a:latin typeface="Gelasio" pitchFamily="34" charset="0"/>
                <a:ea typeface="Gelasio" pitchFamily="34" charset="-122"/>
                <a:cs typeface="Gelasio" pitchFamily="34" charset="-120"/>
              </a:rPr>
              <a:t>Enhance user engagement by adding interactive elements, such as tooltips, drill-downs, and filters.</a:t>
            </a:r>
            <a:endParaRPr lang="en-US" sz="1350" dirty="0"/>
          </a:p>
        </p:txBody>
      </p:sp>
      <p:sp>
        <p:nvSpPr>
          <p:cNvPr id="26" name="TextBox 25">
            <a:extLst>
              <a:ext uri="{FF2B5EF4-FFF2-40B4-BE49-F238E27FC236}">
                <a16:creationId xmlns:a16="http://schemas.microsoft.com/office/drawing/2014/main" id="{11B1F52C-F023-9FB0-8E13-8F8CD6039822}"/>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8</a:t>
            </a:r>
            <a:endParaRPr lang="en-IN" b="1" u="sng" dirty="0">
              <a:effectLst>
                <a:outerShdw blurRad="38100" dist="38100" dir="2700000" algn="tl">
                  <a:srgbClr val="000000">
                    <a:alpha val="43137"/>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2324" y="900232"/>
            <a:ext cx="7692152" cy="1296114"/>
          </a:xfrm>
          <a:prstGeom prst="rect">
            <a:avLst/>
          </a:prstGeom>
          <a:noFill/>
          <a:ln/>
        </p:spPr>
        <p:txBody>
          <a:bodyPr wrap="square" lIns="0" tIns="0" rIns="0" bIns="0" rtlCol="0" anchor="t"/>
          <a:lstStyle/>
          <a:p>
            <a:pPr marL="0" indent="0">
              <a:lnSpc>
                <a:spcPts val="5100"/>
              </a:lnSpc>
              <a:buNone/>
            </a:pPr>
            <a:r>
              <a:rPr lang="en-US" sz="4050" dirty="0">
                <a:solidFill>
                  <a:srgbClr val="484237"/>
                </a:solidFill>
                <a:latin typeface="Gelasio" pitchFamily="34" charset="0"/>
                <a:ea typeface="Gelasio" pitchFamily="34" charset="-122"/>
                <a:cs typeface="Gelasio" pitchFamily="34" charset="-120"/>
              </a:rPr>
              <a:t>Sharing and Collaborating on Visualizations</a:t>
            </a:r>
            <a:endParaRPr lang="en-US" sz="4050" dirty="0"/>
          </a:p>
        </p:txBody>
      </p:sp>
      <p:sp>
        <p:nvSpPr>
          <p:cNvPr id="4" name="Text 1"/>
          <p:cNvSpPr/>
          <p:nvPr/>
        </p:nvSpPr>
        <p:spPr>
          <a:xfrm>
            <a:off x="6212324" y="2507456"/>
            <a:ext cx="7692152" cy="663654"/>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QuickSight enables seamless sharing and collaboration on visualizations, allowing you to share your insights and work together with others.</a:t>
            </a:r>
            <a:endParaRPr lang="en-US" sz="1600" dirty="0"/>
          </a:p>
        </p:txBody>
      </p:sp>
      <p:sp>
        <p:nvSpPr>
          <p:cNvPr id="5" name="Shape 2"/>
          <p:cNvSpPr/>
          <p:nvPr/>
        </p:nvSpPr>
        <p:spPr>
          <a:xfrm>
            <a:off x="6212324" y="3404354"/>
            <a:ext cx="3742373" cy="2190631"/>
          </a:xfrm>
          <a:prstGeom prst="roundRect">
            <a:avLst>
              <a:gd name="adj" fmla="val 1420"/>
            </a:avLst>
          </a:prstGeom>
          <a:solidFill>
            <a:srgbClr val="EEE8DD"/>
          </a:solidFill>
          <a:ln/>
        </p:spPr>
      </p:sp>
      <p:sp>
        <p:nvSpPr>
          <p:cNvPr id="6" name="Text 3"/>
          <p:cNvSpPr/>
          <p:nvPr/>
        </p:nvSpPr>
        <p:spPr>
          <a:xfrm>
            <a:off x="6419731" y="3611761"/>
            <a:ext cx="2592824" cy="324088"/>
          </a:xfrm>
          <a:prstGeom prst="rect">
            <a:avLst/>
          </a:prstGeom>
          <a:noFill/>
          <a:ln/>
        </p:spPr>
        <p:txBody>
          <a:bodyPr wrap="none" lIns="0" tIns="0" rIns="0" bIns="0" rtlCol="0" anchor="t"/>
          <a:lstStyle/>
          <a:p>
            <a:pPr marL="0" indent="0">
              <a:lnSpc>
                <a:spcPts val="2550"/>
              </a:lnSpc>
              <a:buNone/>
            </a:pPr>
            <a:r>
              <a:rPr lang="en-US" sz="2000" dirty="0">
                <a:solidFill>
                  <a:srgbClr val="746558"/>
                </a:solidFill>
                <a:latin typeface="Gelasio" pitchFamily="34" charset="0"/>
                <a:ea typeface="Gelasio" pitchFamily="34" charset="-122"/>
                <a:cs typeface="Gelasio" pitchFamily="34" charset="-120"/>
              </a:rPr>
              <a:t>Share Dashboards</a:t>
            </a:r>
            <a:endParaRPr lang="en-US" sz="2000" dirty="0"/>
          </a:p>
        </p:txBody>
      </p:sp>
      <p:sp>
        <p:nvSpPr>
          <p:cNvPr id="7" name="Text 4"/>
          <p:cNvSpPr/>
          <p:nvPr/>
        </p:nvSpPr>
        <p:spPr>
          <a:xfrm>
            <a:off x="6419731" y="4060269"/>
            <a:ext cx="3327559" cy="1327309"/>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Share your dashboards with colleagues and stakeholders, providing them with access to your data and insights.</a:t>
            </a:r>
            <a:endParaRPr lang="en-US" sz="1600" dirty="0"/>
          </a:p>
        </p:txBody>
      </p:sp>
      <p:sp>
        <p:nvSpPr>
          <p:cNvPr id="8" name="Shape 5"/>
          <p:cNvSpPr/>
          <p:nvPr/>
        </p:nvSpPr>
        <p:spPr>
          <a:xfrm>
            <a:off x="10162103" y="3404354"/>
            <a:ext cx="3742373" cy="2190631"/>
          </a:xfrm>
          <a:prstGeom prst="roundRect">
            <a:avLst>
              <a:gd name="adj" fmla="val 1420"/>
            </a:avLst>
          </a:prstGeom>
          <a:solidFill>
            <a:srgbClr val="EEE8DD"/>
          </a:solidFill>
          <a:ln/>
        </p:spPr>
      </p:sp>
      <p:sp>
        <p:nvSpPr>
          <p:cNvPr id="9" name="Text 6"/>
          <p:cNvSpPr/>
          <p:nvPr/>
        </p:nvSpPr>
        <p:spPr>
          <a:xfrm>
            <a:off x="10369510" y="3611761"/>
            <a:ext cx="2940010" cy="324088"/>
          </a:xfrm>
          <a:prstGeom prst="rect">
            <a:avLst/>
          </a:prstGeom>
          <a:noFill/>
          <a:ln/>
        </p:spPr>
        <p:txBody>
          <a:bodyPr wrap="none" lIns="0" tIns="0" rIns="0" bIns="0" rtlCol="0" anchor="t"/>
          <a:lstStyle/>
          <a:p>
            <a:pPr marL="0" indent="0">
              <a:lnSpc>
                <a:spcPts val="2550"/>
              </a:lnSpc>
              <a:buNone/>
            </a:pPr>
            <a:r>
              <a:rPr lang="en-US" sz="2000" dirty="0">
                <a:solidFill>
                  <a:srgbClr val="746558"/>
                </a:solidFill>
                <a:latin typeface="Gelasio" pitchFamily="34" charset="0"/>
                <a:ea typeface="Gelasio" pitchFamily="34" charset="-122"/>
                <a:cs typeface="Gelasio" pitchFamily="34" charset="-120"/>
              </a:rPr>
              <a:t>Collaboration Features</a:t>
            </a:r>
            <a:endParaRPr lang="en-US" sz="2000" dirty="0"/>
          </a:p>
        </p:txBody>
      </p:sp>
      <p:sp>
        <p:nvSpPr>
          <p:cNvPr id="10" name="Text 7"/>
          <p:cNvSpPr/>
          <p:nvPr/>
        </p:nvSpPr>
        <p:spPr>
          <a:xfrm>
            <a:off x="10369510" y="4060269"/>
            <a:ext cx="3327559" cy="1327309"/>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Collaborate on dashboards in real-time using QuickSight's built-in collaboration features, including commenting and annotations.</a:t>
            </a:r>
            <a:endParaRPr lang="en-US" sz="1600" dirty="0"/>
          </a:p>
        </p:txBody>
      </p:sp>
      <p:sp>
        <p:nvSpPr>
          <p:cNvPr id="11" name="Shape 8"/>
          <p:cNvSpPr/>
          <p:nvPr/>
        </p:nvSpPr>
        <p:spPr>
          <a:xfrm>
            <a:off x="6212324" y="5802392"/>
            <a:ext cx="7692152" cy="1526977"/>
          </a:xfrm>
          <a:prstGeom prst="roundRect">
            <a:avLst>
              <a:gd name="adj" fmla="val 2038"/>
            </a:avLst>
          </a:prstGeom>
          <a:solidFill>
            <a:srgbClr val="EEE8DD"/>
          </a:solidFill>
          <a:ln/>
        </p:spPr>
      </p:sp>
      <p:sp>
        <p:nvSpPr>
          <p:cNvPr id="12" name="Text 9"/>
          <p:cNvSpPr/>
          <p:nvPr/>
        </p:nvSpPr>
        <p:spPr>
          <a:xfrm>
            <a:off x="6419731" y="6009799"/>
            <a:ext cx="2592824" cy="324088"/>
          </a:xfrm>
          <a:prstGeom prst="rect">
            <a:avLst/>
          </a:prstGeom>
          <a:noFill/>
          <a:ln/>
        </p:spPr>
        <p:txBody>
          <a:bodyPr wrap="none" lIns="0" tIns="0" rIns="0" bIns="0" rtlCol="0" anchor="t"/>
          <a:lstStyle/>
          <a:p>
            <a:pPr marL="0" indent="0">
              <a:lnSpc>
                <a:spcPts val="2550"/>
              </a:lnSpc>
              <a:buNone/>
            </a:pPr>
            <a:r>
              <a:rPr lang="en-US" sz="2000" dirty="0">
                <a:solidFill>
                  <a:srgbClr val="746558"/>
                </a:solidFill>
                <a:latin typeface="Gelasio" pitchFamily="34" charset="0"/>
                <a:ea typeface="Gelasio" pitchFamily="34" charset="-122"/>
                <a:cs typeface="Gelasio" pitchFamily="34" charset="-120"/>
              </a:rPr>
              <a:t>Data Governance</a:t>
            </a:r>
            <a:endParaRPr lang="en-US" sz="2000" dirty="0"/>
          </a:p>
        </p:txBody>
      </p:sp>
      <p:sp>
        <p:nvSpPr>
          <p:cNvPr id="13" name="Text 10"/>
          <p:cNvSpPr/>
          <p:nvPr/>
        </p:nvSpPr>
        <p:spPr>
          <a:xfrm>
            <a:off x="6419731" y="6458307"/>
            <a:ext cx="7277338" cy="663654"/>
          </a:xfrm>
          <a:prstGeom prst="rect">
            <a:avLst/>
          </a:prstGeom>
          <a:noFill/>
          <a:ln/>
        </p:spPr>
        <p:txBody>
          <a:bodyPr wrap="square" lIns="0" tIns="0" rIns="0" bIns="0" rtlCol="0" anchor="t"/>
          <a:lstStyle/>
          <a:p>
            <a:pPr marL="0" indent="0">
              <a:lnSpc>
                <a:spcPts val="2600"/>
              </a:lnSpc>
              <a:buNone/>
            </a:pPr>
            <a:r>
              <a:rPr lang="en-US" sz="1600" dirty="0">
                <a:solidFill>
                  <a:srgbClr val="746558"/>
                </a:solidFill>
                <a:latin typeface="Gelasio" pitchFamily="34" charset="0"/>
                <a:ea typeface="Gelasio" pitchFamily="34" charset="-122"/>
                <a:cs typeface="Gelasio" pitchFamily="34" charset="-120"/>
              </a:rPr>
              <a:t>QuickSight provides data governance features to ensure data security and control access to visualizations.</a:t>
            </a:r>
            <a:endParaRPr lang="en-US" sz="1600" dirty="0"/>
          </a:p>
        </p:txBody>
      </p:sp>
      <p:sp>
        <p:nvSpPr>
          <p:cNvPr id="14" name="TextBox 13">
            <a:extLst>
              <a:ext uri="{FF2B5EF4-FFF2-40B4-BE49-F238E27FC236}">
                <a16:creationId xmlns:a16="http://schemas.microsoft.com/office/drawing/2014/main" id="{B5D9543A-4752-BAF7-FF7B-75A2B0AE3E1F}"/>
              </a:ext>
            </a:extLst>
          </p:cNvPr>
          <p:cNvSpPr txBox="1"/>
          <p:nvPr/>
        </p:nvSpPr>
        <p:spPr>
          <a:xfrm>
            <a:off x="12859474" y="7755037"/>
            <a:ext cx="1608881" cy="369332"/>
          </a:xfrm>
          <a:prstGeom prst="rect">
            <a:avLst/>
          </a:prstGeom>
          <a:solidFill>
            <a:schemeClr val="bg1"/>
          </a:solidFill>
        </p:spPr>
        <p:txBody>
          <a:bodyPr wrap="square" rtlCol="0">
            <a:spAutoFit/>
          </a:bodyPr>
          <a:lstStyle/>
          <a:p>
            <a:r>
              <a:rPr lang="en-US" b="1" dirty="0">
                <a:effectLst>
                  <a:outerShdw blurRad="38100" dist="38100" dir="2700000" algn="tl">
                    <a:srgbClr val="000000">
                      <a:alpha val="43137"/>
                    </a:srgbClr>
                  </a:outerShdw>
                </a:effectLst>
              </a:rPr>
              <a:t>       </a:t>
            </a:r>
            <a:r>
              <a:rPr lang="en-US" b="1" u="sng" dirty="0">
                <a:effectLst>
                  <a:outerShdw blurRad="38100" dist="38100" dir="2700000" algn="tl">
                    <a:srgbClr val="000000">
                      <a:alpha val="43137"/>
                    </a:srgbClr>
                  </a:outerShdw>
                </a:effectLst>
              </a:rPr>
              <a:t>PAGE : 9</a:t>
            </a:r>
            <a:endParaRPr lang="en-IN" b="1" u="sng" dirty="0">
              <a:effectLst>
                <a:outerShdw blurRad="38100" dist="38100" dir="2700000" algn="tl">
                  <a:srgbClr val="000000">
                    <a:alpha val="43137"/>
                  </a:srgbClr>
                </a:outerShdw>
              </a:effectLs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1051</Words>
  <Application>Microsoft Office PowerPoint</Application>
  <PresentationFormat>Custom</PresentationFormat>
  <Paragraphs>133</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MANISH REDDY</cp:lastModifiedBy>
  <cp:revision>4</cp:revision>
  <dcterms:created xsi:type="dcterms:W3CDTF">2024-09-14T09:06:14Z</dcterms:created>
  <dcterms:modified xsi:type="dcterms:W3CDTF">2024-09-14T19:38:29Z</dcterms:modified>
</cp:coreProperties>
</file>